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8" r:id="rId3"/>
    <p:sldId id="261" r:id="rId4"/>
    <p:sldId id="321" r:id="rId5"/>
    <p:sldId id="310" r:id="rId6"/>
    <p:sldId id="317" r:id="rId7"/>
    <p:sldId id="327" r:id="rId8"/>
    <p:sldId id="318" r:id="rId9"/>
    <p:sldId id="319" r:id="rId10"/>
    <p:sldId id="320" r:id="rId11"/>
    <p:sldId id="312" r:id="rId12"/>
    <p:sldId id="322" r:id="rId13"/>
    <p:sldId id="324" r:id="rId14"/>
    <p:sldId id="323" r:id="rId15"/>
    <p:sldId id="325" r:id="rId16"/>
    <p:sldId id="316" r:id="rId17"/>
    <p:sldId id="313" r:id="rId18"/>
    <p:sldId id="314" r:id="rId19"/>
    <p:sldId id="315"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69"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BAF4CF4-D855-4012-A84A-7570CF1417B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 xmlns:a16="http://schemas.microsoft.com/office/drawing/2014/main" id="{1DC2BDBD-D162-41DA-84A1-000481DA7A1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145F0E-B9E8-445E-9F49-548A47252408}" type="datetimeFigureOut">
              <a:rPr lang="en-US"/>
              <a:pPr>
                <a:defRPr/>
              </a:pPr>
              <a:t>9/21/2018</a:t>
            </a:fld>
            <a:endParaRPr lang="en-US"/>
          </a:p>
        </p:txBody>
      </p:sp>
      <p:sp>
        <p:nvSpPr>
          <p:cNvPr id="4" name="Slide Image Placeholder 3">
            <a:extLst>
              <a:ext uri="{FF2B5EF4-FFF2-40B4-BE49-F238E27FC236}">
                <a16:creationId xmlns="" xmlns:a16="http://schemas.microsoft.com/office/drawing/2014/main" id="{AA897849-F017-4712-9B25-CF7F66DCAB8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2FBFD040-1BD8-43D4-90D8-B66986E0C45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E33A0CC1-B4B0-4BE1-8554-CCACEC67839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 xmlns:a16="http://schemas.microsoft.com/office/drawing/2014/main" id="{2BDE5BCE-EBBF-43FE-A11D-FCD134EC4C83}"/>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8159012-D7AF-4C1D-B611-CDEC5DF7429A}" type="slidenum">
              <a:rPr lang="en-US"/>
              <a:pPr>
                <a:defRPr/>
              </a:pPr>
              <a:t>‹#›</a:t>
            </a:fld>
            <a:endParaRPr lang="en-US"/>
          </a:p>
        </p:txBody>
      </p:sp>
    </p:spTree>
    <p:extLst>
      <p:ext uri="{BB962C8B-B14F-4D97-AF65-F5344CB8AC3E}">
        <p14:creationId xmlns:p14="http://schemas.microsoft.com/office/powerpoint/2010/main" val="3145080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 xmlns:a16="http://schemas.microsoft.com/office/drawing/2014/main" id="{FB1DE392-2ACB-4F85-90B2-277B16B8A3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 xmlns:a16="http://schemas.microsoft.com/office/drawing/2014/main" id="{FC3CDE6B-0779-4FAB-A081-3B83B6EA2E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vi-VN" dirty="0"/>
          </a:p>
        </p:txBody>
      </p:sp>
      <p:sp>
        <p:nvSpPr>
          <p:cNvPr id="8196" name="Slide Number Placeholder 3">
            <a:extLst>
              <a:ext uri="{FF2B5EF4-FFF2-40B4-BE49-F238E27FC236}">
                <a16:creationId xmlns="" xmlns:a16="http://schemas.microsoft.com/office/drawing/2014/main" id="{7F1126AE-A65F-4874-AF8C-6DA1C2E832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7610CB1-D078-4E80-8A3D-158BBE010239}" type="slidenum">
              <a:rPr lang="en-US" altLang="vi-VN" smtClean="0">
                <a:latin typeface="Calibri" panose="020F0502020204030204" pitchFamily="34" charset="0"/>
              </a:rPr>
              <a:pPr fontAlgn="base">
                <a:spcBef>
                  <a:spcPct val="0"/>
                </a:spcBef>
                <a:spcAft>
                  <a:spcPct val="0"/>
                </a:spcAft>
              </a:pPr>
              <a:t>1</a:t>
            </a:fld>
            <a:endParaRPr lang="en-US" altLang="vi-VN">
              <a:latin typeface="Calibri" panose="020F0502020204030204" pitchFamily="34" charset="0"/>
            </a:endParaRPr>
          </a:p>
        </p:txBody>
      </p:sp>
    </p:spTree>
    <p:extLst>
      <p:ext uri="{BB962C8B-B14F-4D97-AF65-F5344CB8AC3E}">
        <p14:creationId xmlns:p14="http://schemas.microsoft.com/office/powerpoint/2010/main" val="177219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A6EA805E-451D-4CAF-8CDB-7A999E609F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ED6A5930-1AC4-4F6A-BDE3-22484A228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dirty="0"/>
          </a:p>
        </p:txBody>
      </p:sp>
      <p:sp>
        <p:nvSpPr>
          <p:cNvPr id="10244" name="Slide Number Placeholder 3">
            <a:extLst>
              <a:ext uri="{FF2B5EF4-FFF2-40B4-BE49-F238E27FC236}">
                <a16:creationId xmlns="" xmlns:a16="http://schemas.microsoft.com/office/drawing/2014/main" id="{6179991A-8D24-4C48-8088-DC0A23B458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22A0868-66F2-4F2E-911F-CF8235CC7540}" type="slidenum">
              <a:rPr lang="en-US" altLang="vi-VN" smtClean="0">
                <a:latin typeface="Calibri" panose="020F0502020204030204" pitchFamily="34" charset="0"/>
              </a:rPr>
              <a:pPr fontAlgn="base">
                <a:spcBef>
                  <a:spcPct val="0"/>
                </a:spcBef>
                <a:spcAft>
                  <a:spcPct val="0"/>
                </a:spcAft>
              </a:pPr>
              <a:t>2</a:t>
            </a:fld>
            <a:endParaRPr lang="en-US" altLang="vi-VN">
              <a:latin typeface="Calibri" panose="020F0502020204030204" pitchFamily="34" charset="0"/>
            </a:endParaRPr>
          </a:p>
        </p:txBody>
      </p:sp>
    </p:spTree>
    <p:extLst>
      <p:ext uri="{BB962C8B-B14F-4D97-AF65-F5344CB8AC3E}">
        <p14:creationId xmlns:p14="http://schemas.microsoft.com/office/powerpoint/2010/main" val="360250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FEB9012D-5284-4575-BFA0-E174C620ED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 xmlns:a16="http://schemas.microsoft.com/office/drawing/2014/main" id="{82719D31-3164-43A8-B778-622203AB37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dirty="0"/>
          </a:p>
        </p:txBody>
      </p:sp>
      <p:sp>
        <p:nvSpPr>
          <p:cNvPr id="14340" name="Slide Number Placeholder 3">
            <a:extLst>
              <a:ext uri="{FF2B5EF4-FFF2-40B4-BE49-F238E27FC236}">
                <a16:creationId xmlns="" xmlns:a16="http://schemas.microsoft.com/office/drawing/2014/main" id="{DDEA7254-53EB-43F9-BD56-90AF8052E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BBA51A6-2903-4258-BA28-9BA93DEF1151}" type="slidenum">
              <a:rPr lang="en-US" altLang="vi-VN" smtClean="0">
                <a:latin typeface="Calibri" panose="020F0502020204030204" pitchFamily="34" charset="0"/>
              </a:rPr>
              <a:pPr fontAlgn="base">
                <a:spcBef>
                  <a:spcPct val="0"/>
                </a:spcBef>
                <a:spcAft>
                  <a:spcPct val="0"/>
                </a:spcAft>
              </a:pPr>
              <a:t>3</a:t>
            </a:fld>
            <a:endParaRPr lang="en-US" altLang="vi-VN">
              <a:latin typeface="Calibri" panose="020F0502020204030204" pitchFamily="34" charset="0"/>
            </a:endParaRPr>
          </a:p>
        </p:txBody>
      </p:sp>
    </p:spTree>
    <p:extLst>
      <p:ext uri="{BB962C8B-B14F-4D97-AF65-F5344CB8AC3E}">
        <p14:creationId xmlns:p14="http://schemas.microsoft.com/office/powerpoint/2010/main" val="353981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A6EA805E-451D-4CAF-8CDB-7A999E609F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ED6A5930-1AC4-4F6A-BDE3-22484A228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vi-VN"/>
              <a:t>Phần đầu tiên tôi xin khái quát lại về huyết tương giàu tiểu cầu</a:t>
            </a:r>
            <a:endParaRPr lang="vi-VN" altLang="vi-VN"/>
          </a:p>
        </p:txBody>
      </p:sp>
      <p:sp>
        <p:nvSpPr>
          <p:cNvPr id="10244" name="Slide Number Placeholder 3">
            <a:extLst>
              <a:ext uri="{FF2B5EF4-FFF2-40B4-BE49-F238E27FC236}">
                <a16:creationId xmlns="" xmlns:a16="http://schemas.microsoft.com/office/drawing/2014/main" id="{6179991A-8D24-4C48-8088-DC0A23B458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22A0868-66F2-4F2E-911F-CF8235CC7540}" type="slidenum">
              <a:rPr lang="en-US" altLang="vi-VN" smtClean="0">
                <a:latin typeface="Calibri" panose="020F0502020204030204" pitchFamily="34" charset="0"/>
              </a:rPr>
              <a:pPr fontAlgn="base">
                <a:spcBef>
                  <a:spcPct val="0"/>
                </a:spcBef>
                <a:spcAft>
                  <a:spcPct val="0"/>
                </a:spcAft>
              </a:pPr>
              <a:t>5</a:t>
            </a:fld>
            <a:endParaRPr lang="en-US" altLang="vi-VN">
              <a:latin typeface="Calibri" panose="020F0502020204030204" pitchFamily="34" charset="0"/>
            </a:endParaRPr>
          </a:p>
        </p:txBody>
      </p:sp>
    </p:spTree>
    <p:extLst>
      <p:ext uri="{BB962C8B-B14F-4D97-AF65-F5344CB8AC3E}">
        <p14:creationId xmlns:p14="http://schemas.microsoft.com/office/powerpoint/2010/main" val="145322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159012-D7AF-4C1D-B611-CDEC5DF7429A}" type="slidenum">
              <a:rPr lang="en-US" smtClean="0"/>
              <a:pPr>
                <a:defRPr/>
              </a:pPr>
              <a:t>9</a:t>
            </a:fld>
            <a:endParaRPr lang="en-US"/>
          </a:p>
        </p:txBody>
      </p:sp>
    </p:spTree>
    <p:extLst>
      <p:ext uri="{BB962C8B-B14F-4D97-AF65-F5344CB8AC3E}">
        <p14:creationId xmlns:p14="http://schemas.microsoft.com/office/powerpoint/2010/main" val="366217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159012-D7AF-4C1D-B611-CDEC5DF7429A}" type="slidenum">
              <a:rPr lang="en-US" smtClean="0"/>
              <a:pPr>
                <a:defRPr/>
              </a:pPr>
              <a:t>10</a:t>
            </a:fld>
            <a:endParaRPr lang="en-US"/>
          </a:p>
        </p:txBody>
      </p:sp>
    </p:spTree>
    <p:extLst>
      <p:ext uri="{BB962C8B-B14F-4D97-AF65-F5344CB8AC3E}">
        <p14:creationId xmlns:p14="http://schemas.microsoft.com/office/powerpoint/2010/main" val="7767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9725E4B2-E5C2-4978-8E8B-D26184A8807C}"/>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 xmlns:a16="http://schemas.microsoft.com/office/drawing/2014/main" id="{5BFE0198-92C8-4272-96F2-DE3CC4D5E395}"/>
              </a:ext>
            </a:extLst>
          </p:cNvPr>
          <p:cNvSpPr>
            <a:spLocks noGrp="1"/>
          </p:cNvSpPr>
          <p:nvPr>
            <p:ph type="dt" sz="half" idx="10"/>
          </p:nvPr>
        </p:nvSpPr>
        <p:spPr/>
        <p:txBody>
          <a:bodyPr/>
          <a:lstStyle>
            <a:lvl1pPr>
              <a:defRPr/>
            </a:lvl1pPr>
          </a:lstStyle>
          <a:p>
            <a:pPr>
              <a:defRPr/>
            </a:pPr>
            <a:fld id="{FE018244-D70E-4DE1-9869-31E1070DF361}" type="datetimeFigureOut">
              <a:rPr lang="en-US"/>
              <a:pPr>
                <a:defRPr/>
              </a:pPr>
              <a:t>9/21/2018</a:t>
            </a:fld>
            <a:endParaRPr lang="en-US"/>
          </a:p>
        </p:txBody>
      </p:sp>
      <p:sp>
        <p:nvSpPr>
          <p:cNvPr id="6" name="Footer Placeholder 4">
            <a:extLst>
              <a:ext uri="{FF2B5EF4-FFF2-40B4-BE49-F238E27FC236}">
                <a16:creationId xmlns="" xmlns:a16="http://schemas.microsoft.com/office/drawing/2014/main" id="{C56837D9-5B3A-4059-A87E-776AAA478A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F71DA58-660E-479A-B39A-ED9F012DD377}"/>
              </a:ext>
            </a:extLst>
          </p:cNvPr>
          <p:cNvSpPr>
            <a:spLocks noGrp="1"/>
          </p:cNvSpPr>
          <p:nvPr>
            <p:ph type="sldNum" sz="quarter" idx="12"/>
          </p:nvPr>
        </p:nvSpPr>
        <p:spPr/>
        <p:txBody>
          <a:bodyPr/>
          <a:lstStyle>
            <a:lvl1pPr>
              <a:defRPr/>
            </a:lvl1pPr>
          </a:lstStyle>
          <a:p>
            <a:pPr>
              <a:defRPr/>
            </a:pPr>
            <a:fld id="{F546B0CE-E6F9-464E-B732-278795828233}" type="slidenum">
              <a:rPr lang="en-US"/>
              <a:pPr>
                <a:defRPr/>
              </a:pPr>
              <a:t>‹#›</a:t>
            </a:fld>
            <a:endParaRPr lang="en-US"/>
          </a:p>
        </p:txBody>
      </p:sp>
    </p:spTree>
    <p:extLst>
      <p:ext uri="{BB962C8B-B14F-4D97-AF65-F5344CB8AC3E}">
        <p14:creationId xmlns:p14="http://schemas.microsoft.com/office/powerpoint/2010/main" val="71282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ED2C7AF-6308-4F78-BED9-E6ED85896388}"/>
              </a:ext>
            </a:extLst>
          </p:cNvPr>
          <p:cNvSpPr>
            <a:spLocks noGrp="1"/>
          </p:cNvSpPr>
          <p:nvPr>
            <p:ph type="dt" sz="half" idx="10"/>
          </p:nvPr>
        </p:nvSpPr>
        <p:spPr/>
        <p:txBody>
          <a:bodyPr/>
          <a:lstStyle>
            <a:lvl1pPr>
              <a:defRPr/>
            </a:lvl1pPr>
          </a:lstStyle>
          <a:p>
            <a:pPr>
              <a:defRPr/>
            </a:pPr>
            <a:fld id="{123AC7F4-D288-4F58-80DC-96F0A3EBF4D4}" type="datetimeFigureOut">
              <a:rPr lang="en-US"/>
              <a:pPr>
                <a:defRPr/>
              </a:pPr>
              <a:t>9/21/2018</a:t>
            </a:fld>
            <a:endParaRPr lang="en-US"/>
          </a:p>
        </p:txBody>
      </p:sp>
      <p:sp>
        <p:nvSpPr>
          <p:cNvPr id="5" name="Footer Placeholder 4">
            <a:extLst>
              <a:ext uri="{FF2B5EF4-FFF2-40B4-BE49-F238E27FC236}">
                <a16:creationId xmlns="" xmlns:a16="http://schemas.microsoft.com/office/drawing/2014/main" id="{2D8EE72B-1771-4B27-B61E-75E27D8E95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D230428-299F-4C91-9368-CF2608C9E825}"/>
              </a:ext>
            </a:extLst>
          </p:cNvPr>
          <p:cNvSpPr>
            <a:spLocks noGrp="1"/>
          </p:cNvSpPr>
          <p:nvPr>
            <p:ph type="sldNum" sz="quarter" idx="12"/>
          </p:nvPr>
        </p:nvSpPr>
        <p:spPr/>
        <p:txBody>
          <a:bodyPr/>
          <a:lstStyle>
            <a:lvl1pPr>
              <a:defRPr/>
            </a:lvl1pPr>
          </a:lstStyle>
          <a:p>
            <a:pPr>
              <a:defRPr/>
            </a:pPr>
            <a:fld id="{517A8ACF-037B-4D34-822A-6D1CCE55EF51}" type="slidenum">
              <a:rPr lang="en-US"/>
              <a:pPr>
                <a:defRPr/>
              </a:pPr>
              <a:t>‹#›</a:t>
            </a:fld>
            <a:endParaRPr lang="en-US"/>
          </a:p>
        </p:txBody>
      </p:sp>
    </p:spTree>
    <p:extLst>
      <p:ext uri="{BB962C8B-B14F-4D97-AF65-F5344CB8AC3E}">
        <p14:creationId xmlns:p14="http://schemas.microsoft.com/office/powerpoint/2010/main" val="136320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00215745-B8B5-4C9F-8039-0FE9B9378492}"/>
              </a:ext>
            </a:extLst>
          </p:cNvPr>
          <p:cNvSpPr>
            <a:spLocks noGrp="1"/>
          </p:cNvSpPr>
          <p:nvPr>
            <p:ph type="dt" sz="half" idx="10"/>
          </p:nvPr>
        </p:nvSpPr>
        <p:spPr/>
        <p:txBody>
          <a:bodyPr/>
          <a:lstStyle>
            <a:lvl1pPr>
              <a:defRPr/>
            </a:lvl1pPr>
          </a:lstStyle>
          <a:p>
            <a:pPr>
              <a:defRPr/>
            </a:pPr>
            <a:fld id="{AC5F07C2-FF46-47D4-B172-CA098FEEE046}" type="datetimeFigureOut">
              <a:rPr lang="en-US"/>
              <a:pPr>
                <a:defRPr/>
              </a:pPr>
              <a:t>9/21/2018</a:t>
            </a:fld>
            <a:endParaRPr lang="en-US"/>
          </a:p>
        </p:txBody>
      </p:sp>
      <p:sp>
        <p:nvSpPr>
          <p:cNvPr id="5" name="Footer Placeholder 4">
            <a:extLst>
              <a:ext uri="{FF2B5EF4-FFF2-40B4-BE49-F238E27FC236}">
                <a16:creationId xmlns="" xmlns:a16="http://schemas.microsoft.com/office/drawing/2014/main" id="{DF8E2533-1CB7-4A3C-8AA2-79F816A3FA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1CF8B3F-4B28-42B6-AF97-17DF875AA5ED}"/>
              </a:ext>
            </a:extLst>
          </p:cNvPr>
          <p:cNvSpPr>
            <a:spLocks noGrp="1"/>
          </p:cNvSpPr>
          <p:nvPr>
            <p:ph type="sldNum" sz="quarter" idx="12"/>
          </p:nvPr>
        </p:nvSpPr>
        <p:spPr/>
        <p:txBody>
          <a:bodyPr/>
          <a:lstStyle>
            <a:lvl1pPr>
              <a:defRPr/>
            </a:lvl1pPr>
          </a:lstStyle>
          <a:p>
            <a:pPr>
              <a:defRPr/>
            </a:pPr>
            <a:fld id="{6FE38F68-9BCD-41DA-ADEF-DB896345E597}" type="slidenum">
              <a:rPr lang="en-US"/>
              <a:pPr>
                <a:defRPr/>
              </a:pPr>
              <a:t>‹#›</a:t>
            </a:fld>
            <a:endParaRPr lang="en-US"/>
          </a:p>
        </p:txBody>
      </p:sp>
    </p:spTree>
    <p:extLst>
      <p:ext uri="{BB962C8B-B14F-4D97-AF65-F5344CB8AC3E}">
        <p14:creationId xmlns:p14="http://schemas.microsoft.com/office/powerpoint/2010/main" val="269618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F332DD-65D8-4CC7-ADB4-0616C87242DA}"/>
              </a:ext>
            </a:extLst>
          </p:cNvPr>
          <p:cNvSpPr>
            <a:spLocks noGrp="1"/>
          </p:cNvSpPr>
          <p:nvPr>
            <p:ph type="dt" sz="half" idx="10"/>
          </p:nvPr>
        </p:nvSpPr>
        <p:spPr/>
        <p:txBody>
          <a:bodyPr/>
          <a:lstStyle>
            <a:lvl1pPr>
              <a:defRPr/>
            </a:lvl1pPr>
          </a:lstStyle>
          <a:p>
            <a:pPr>
              <a:defRPr/>
            </a:pPr>
            <a:fld id="{3B9B7DCB-19C2-4B6B-8753-D193D55777C0}" type="datetimeFigureOut">
              <a:rPr lang="en-US"/>
              <a:pPr>
                <a:defRPr/>
              </a:pPr>
              <a:t>9/21/2018</a:t>
            </a:fld>
            <a:endParaRPr lang="en-US"/>
          </a:p>
        </p:txBody>
      </p:sp>
      <p:sp>
        <p:nvSpPr>
          <p:cNvPr id="5" name="Footer Placeholder 4">
            <a:extLst>
              <a:ext uri="{FF2B5EF4-FFF2-40B4-BE49-F238E27FC236}">
                <a16:creationId xmlns="" xmlns:a16="http://schemas.microsoft.com/office/drawing/2014/main" id="{246E43BE-52E6-47D1-A4A6-692147532B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58B4A64-E781-4184-8068-588AC5E1EB08}"/>
              </a:ext>
            </a:extLst>
          </p:cNvPr>
          <p:cNvSpPr>
            <a:spLocks noGrp="1"/>
          </p:cNvSpPr>
          <p:nvPr>
            <p:ph type="sldNum" sz="quarter" idx="12"/>
          </p:nvPr>
        </p:nvSpPr>
        <p:spPr/>
        <p:txBody>
          <a:bodyPr/>
          <a:lstStyle>
            <a:lvl1pPr>
              <a:defRPr/>
            </a:lvl1pPr>
          </a:lstStyle>
          <a:p>
            <a:pPr>
              <a:defRPr/>
            </a:pPr>
            <a:fld id="{4BA79106-8B65-4ABC-A0B4-EFFA3C326BC8}" type="slidenum">
              <a:rPr lang="en-US"/>
              <a:pPr>
                <a:defRPr/>
              </a:pPr>
              <a:t>‹#›</a:t>
            </a:fld>
            <a:endParaRPr lang="en-US"/>
          </a:p>
        </p:txBody>
      </p:sp>
    </p:spTree>
    <p:extLst>
      <p:ext uri="{BB962C8B-B14F-4D97-AF65-F5344CB8AC3E}">
        <p14:creationId xmlns:p14="http://schemas.microsoft.com/office/powerpoint/2010/main" val="145532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6CF48FF2-CAA7-4566-9CDC-DF928085010C}"/>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 xmlns:a16="http://schemas.microsoft.com/office/drawing/2014/main" id="{0F46AF47-C749-4175-A4D9-592E273CF8A1}"/>
              </a:ext>
            </a:extLst>
          </p:cNvPr>
          <p:cNvSpPr>
            <a:spLocks noGrp="1"/>
          </p:cNvSpPr>
          <p:nvPr>
            <p:ph type="dt" sz="half" idx="10"/>
          </p:nvPr>
        </p:nvSpPr>
        <p:spPr/>
        <p:txBody>
          <a:bodyPr/>
          <a:lstStyle>
            <a:lvl1pPr>
              <a:defRPr/>
            </a:lvl1pPr>
          </a:lstStyle>
          <a:p>
            <a:pPr>
              <a:defRPr/>
            </a:pPr>
            <a:fld id="{18981201-2D26-4EBE-B799-D4E80371B4D9}" type="datetimeFigureOut">
              <a:rPr lang="en-US"/>
              <a:pPr>
                <a:defRPr/>
              </a:pPr>
              <a:t>9/21/2018</a:t>
            </a:fld>
            <a:endParaRPr lang="en-US"/>
          </a:p>
        </p:txBody>
      </p:sp>
      <p:sp>
        <p:nvSpPr>
          <p:cNvPr id="6" name="Footer Placeholder 4">
            <a:extLst>
              <a:ext uri="{FF2B5EF4-FFF2-40B4-BE49-F238E27FC236}">
                <a16:creationId xmlns="" xmlns:a16="http://schemas.microsoft.com/office/drawing/2014/main" id="{4BA0D00A-F0A9-48C7-BBA3-E78FB1EA76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97BF116E-A358-4E35-BF32-CD37DC78156E}"/>
              </a:ext>
            </a:extLst>
          </p:cNvPr>
          <p:cNvSpPr>
            <a:spLocks noGrp="1"/>
          </p:cNvSpPr>
          <p:nvPr>
            <p:ph type="sldNum" sz="quarter" idx="12"/>
          </p:nvPr>
        </p:nvSpPr>
        <p:spPr/>
        <p:txBody>
          <a:bodyPr/>
          <a:lstStyle>
            <a:lvl1pPr>
              <a:defRPr/>
            </a:lvl1pPr>
          </a:lstStyle>
          <a:p>
            <a:pPr>
              <a:defRPr/>
            </a:pPr>
            <a:fld id="{EDF62F54-2AF5-44FF-8985-36AFD90B6462}" type="slidenum">
              <a:rPr lang="en-US"/>
              <a:pPr>
                <a:defRPr/>
              </a:pPr>
              <a:t>‹#›</a:t>
            </a:fld>
            <a:endParaRPr lang="en-US"/>
          </a:p>
        </p:txBody>
      </p:sp>
    </p:spTree>
    <p:extLst>
      <p:ext uri="{BB962C8B-B14F-4D97-AF65-F5344CB8AC3E}">
        <p14:creationId xmlns:p14="http://schemas.microsoft.com/office/powerpoint/2010/main" val="37377133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DAD34066-2D90-49BE-82DF-C76601A08159}"/>
              </a:ext>
            </a:extLst>
          </p:cNvPr>
          <p:cNvSpPr>
            <a:spLocks noGrp="1"/>
          </p:cNvSpPr>
          <p:nvPr>
            <p:ph type="dt" sz="half" idx="10"/>
          </p:nvPr>
        </p:nvSpPr>
        <p:spPr/>
        <p:txBody>
          <a:bodyPr/>
          <a:lstStyle>
            <a:lvl1pPr>
              <a:defRPr/>
            </a:lvl1pPr>
          </a:lstStyle>
          <a:p>
            <a:pPr>
              <a:defRPr/>
            </a:pPr>
            <a:fld id="{9DA77009-87A7-4159-93BD-4A742129CC1E}" type="datetimeFigureOut">
              <a:rPr lang="en-US"/>
              <a:pPr>
                <a:defRPr/>
              </a:pPr>
              <a:t>9/21/2018</a:t>
            </a:fld>
            <a:endParaRPr lang="en-US"/>
          </a:p>
        </p:txBody>
      </p:sp>
      <p:sp>
        <p:nvSpPr>
          <p:cNvPr id="6" name="Footer Placeholder 4">
            <a:extLst>
              <a:ext uri="{FF2B5EF4-FFF2-40B4-BE49-F238E27FC236}">
                <a16:creationId xmlns="" xmlns:a16="http://schemas.microsoft.com/office/drawing/2014/main" id="{E7B53495-11FA-435D-9D07-F95E021E14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F522A1F2-6BC8-469D-8443-977CA055A719}"/>
              </a:ext>
            </a:extLst>
          </p:cNvPr>
          <p:cNvSpPr>
            <a:spLocks noGrp="1"/>
          </p:cNvSpPr>
          <p:nvPr>
            <p:ph type="sldNum" sz="quarter" idx="12"/>
          </p:nvPr>
        </p:nvSpPr>
        <p:spPr/>
        <p:txBody>
          <a:bodyPr/>
          <a:lstStyle>
            <a:lvl1pPr>
              <a:defRPr/>
            </a:lvl1pPr>
          </a:lstStyle>
          <a:p>
            <a:pPr>
              <a:defRPr/>
            </a:pPr>
            <a:fld id="{FDCC66BF-1188-4A38-B73B-3522FF700301}" type="slidenum">
              <a:rPr lang="en-US"/>
              <a:pPr>
                <a:defRPr/>
              </a:pPr>
              <a:t>‹#›</a:t>
            </a:fld>
            <a:endParaRPr lang="en-US"/>
          </a:p>
        </p:txBody>
      </p:sp>
    </p:spTree>
    <p:extLst>
      <p:ext uri="{BB962C8B-B14F-4D97-AF65-F5344CB8AC3E}">
        <p14:creationId xmlns:p14="http://schemas.microsoft.com/office/powerpoint/2010/main" val="43426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B58298CB-BE21-4E24-825E-905F438EAA32}"/>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 xmlns:a16="http://schemas.microsoft.com/office/drawing/2014/main" id="{37D8E426-80BB-48B1-BB53-9367F248A63C}"/>
              </a:ext>
            </a:extLst>
          </p:cNvPr>
          <p:cNvSpPr>
            <a:spLocks noGrp="1"/>
          </p:cNvSpPr>
          <p:nvPr>
            <p:ph type="dt" sz="half" idx="10"/>
          </p:nvPr>
        </p:nvSpPr>
        <p:spPr/>
        <p:txBody>
          <a:bodyPr/>
          <a:lstStyle>
            <a:lvl1pPr>
              <a:defRPr/>
            </a:lvl1pPr>
          </a:lstStyle>
          <a:p>
            <a:pPr>
              <a:defRPr/>
            </a:pPr>
            <a:fld id="{497F2292-7CCF-426B-B867-D4074E82A921}" type="datetimeFigureOut">
              <a:rPr lang="en-US"/>
              <a:pPr>
                <a:defRPr/>
              </a:pPr>
              <a:t>9/21/2018</a:t>
            </a:fld>
            <a:endParaRPr lang="en-US"/>
          </a:p>
        </p:txBody>
      </p:sp>
      <p:sp>
        <p:nvSpPr>
          <p:cNvPr id="9" name="Footer Placeholder 7">
            <a:extLst>
              <a:ext uri="{FF2B5EF4-FFF2-40B4-BE49-F238E27FC236}">
                <a16:creationId xmlns="" xmlns:a16="http://schemas.microsoft.com/office/drawing/2014/main" id="{A562E695-81C2-43FF-A07B-C39A72B5BC2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 xmlns:a16="http://schemas.microsoft.com/office/drawing/2014/main" id="{DB2309FD-B219-4ECC-9229-FB62E8D8B98F}"/>
              </a:ext>
            </a:extLst>
          </p:cNvPr>
          <p:cNvSpPr>
            <a:spLocks noGrp="1"/>
          </p:cNvSpPr>
          <p:nvPr>
            <p:ph type="sldNum" sz="quarter" idx="12"/>
          </p:nvPr>
        </p:nvSpPr>
        <p:spPr/>
        <p:txBody>
          <a:bodyPr/>
          <a:lstStyle>
            <a:lvl1pPr>
              <a:defRPr/>
            </a:lvl1pPr>
          </a:lstStyle>
          <a:p>
            <a:pPr>
              <a:defRPr/>
            </a:pPr>
            <a:fld id="{D0DE323B-3B1D-45AD-A187-229EAA5CF1D2}" type="slidenum">
              <a:rPr lang="en-US"/>
              <a:pPr>
                <a:defRPr/>
              </a:pPr>
              <a:t>‹#›</a:t>
            </a:fld>
            <a:endParaRPr lang="en-US"/>
          </a:p>
        </p:txBody>
      </p:sp>
    </p:spTree>
    <p:extLst>
      <p:ext uri="{BB962C8B-B14F-4D97-AF65-F5344CB8AC3E}">
        <p14:creationId xmlns:p14="http://schemas.microsoft.com/office/powerpoint/2010/main" val="79972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EFDAFE81-F69F-4BAD-9C8E-86FB32AA89B5}"/>
              </a:ext>
            </a:extLst>
          </p:cNvPr>
          <p:cNvSpPr>
            <a:spLocks noGrp="1"/>
          </p:cNvSpPr>
          <p:nvPr>
            <p:ph type="dt" sz="half" idx="10"/>
          </p:nvPr>
        </p:nvSpPr>
        <p:spPr/>
        <p:txBody>
          <a:bodyPr/>
          <a:lstStyle>
            <a:lvl1pPr>
              <a:defRPr/>
            </a:lvl1pPr>
          </a:lstStyle>
          <a:p>
            <a:pPr>
              <a:defRPr/>
            </a:pPr>
            <a:fld id="{EC138DF7-3BBC-46F4-8C89-D834069B1293}" type="datetimeFigureOut">
              <a:rPr lang="en-US"/>
              <a:pPr>
                <a:defRPr/>
              </a:pPr>
              <a:t>9/21/2018</a:t>
            </a:fld>
            <a:endParaRPr lang="en-US"/>
          </a:p>
        </p:txBody>
      </p:sp>
      <p:sp>
        <p:nvSpPr>
          <p:cNvPr id="4" name="Footer Placeholder 4">
            <a:extLst>
              <a:ext uri="{FF2B5EF4-FFF2-40B4-BE49-F238E27FC236}">
                <a16:creationId xmlns="" xmlns:a16="http://schemas.microsoft.com/office/drawing/2014/main" id="{D6DD4458-C018-4491-84D3-625B1437A1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BD57AF3D-CF1D-4830-BCB2-9B6BA804C9FB}"/>
              </a:ext>
            </a:extLst>
          </p:cNvPr>
          <p:cNvSpPr>
            <a:spLocks noGrp="1"/>
          </p:cNvSpPr>
          <p:nvPr>
            <p:ph type="sldNum" sz="quarter" idx="12"/>
          </p:nvPr>
        </p:nvSpPr>
        <p:spPr/>
        <p:txBody>
          <a:bodyPr/>
          <a:lstStyle>
            <a:lvl1pPr>
              <a:defRPr/>
            </a:lvl1pPr>
          </a:lstStyle>
          <a:p>
            <a:pPr>
              <a:defRPr/>
            </a:pPr>
            <a:fld id="{347AB026-F159-4A7F-B732-63A2D46DDBF4}" type="slidenum">
              <a:rPr lang="en-US"/>
              <a:pPr>
                <a:defRPr/>
              </a:pPr>
              <a:t>‹#›</a:t>
            </a:fld>
            <a:endParaRPr lang="en-US"/>
          </a:p>
        </p:txBody>
      </p:sp>
    </p:spTree>
    <p:extLst>
      <p:ext uri="{BB962C8B-B14F-4D97-AF65-F5344CB8AC3E}">
        <p14:creationId xmlns:p14="http://schemas.microsoft.com/office/powerpoint/2010/main" val="103126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982F2B9-F8F2-4599-A516-3AC62B3DB0A4}"/>
              </a:ext>
            </a:extLst>
          </p:cNvPr>
          <p:cNvSpPr>
            <a:spLocks noGrp="1"/>
          </p:cNvSpPr>
          <p:nvPr>
            <p:ph type="dt" sz="half" idx="10"/>
          </p:nvPr>
        </p:nvSpPr>
        <p:spPr/>
        <p:txBody>
          <a:bodyPr/>
          <a:lstStyle>
            <a:lvl1pPr>
              <a:defRPr/>
            </a:lvl1pPr>
          </a:lstStyle>
          <a:p>
            <a:pPr>
              <a:defRPr/>
            </a:pPr>
            <a:fld id="{768CB08E-D18F-4633-B464-134ABB6D4046}" type="datetimeFigureOut">
              <a:rPr lang="en-US"/>
              <a:pPr>
                <a:defRPr/>
              </a:pPr>
              <a:t>9/21/2018</a:t>
            </a:fld>
            <a:endParaRPr lang="en-US"/>
          </a:p>
        </p:txBody>
      </p:sp>
      <p:sp>
        <p:nvSpPr>
          <p:cNvPr id="3" name="Footer Placeholder 4">
            <a:extLst>
              <a:ext uri="{FF2B5EF4-FFF2-40B4-BE49-F238E27FC236}">
                <a16:creationId xmlns="" xmlns:a16="http://schemas.microsoft.com/office/drawing/2014/main" id="{CECD39DF-1D8B-4A4E-87C4-132DD41ACC5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9B3B6603-C07B-4D04-9C0C-B95BDA198A87}"/>
              </a:ext>
            </a:extLst>
          </p:cNvPr>
          <p:cNvSpPr>
            <a:spLocks noGrp="1"/>
          </p:cNvSpPr>
          <p:nvPr>
            <p:ph type="sldNum" sz="quarter" idx="12"/>
          </p:nvPr>
        </p:nvSpPr>
        <p:spPr/>
        <p:txBody>
          <a:bodyPr/>
          <a:lstStyle>
            <a:lvl1pPr>
              <a:defRPr/>
            </a:lvl1pPr>
          </a:lstStyle>
          <a:p>
            <a:pPr>
              <a:defRPr/>
            </a:pPr>
            <a:fld id="{BC066D86-8D73-48ED-AD20-8A627969D88F}" type="slidenum">
              <a:rPr lang="en-US"/>
              <a:pPr>
                <a:defRPr/>
              </a:pPr>
              <a:t>‹#›</a:t>
            </a:fld>
            <a:endParaRPr lang="en-US"/>
          </a:p>
        </p:txBody>
      </p:sp>
    </p:spTree>
    <p:extLst>
      <p:ext uri="{BB962C8B-B14F-4D97-AF65-F5344CB8AC3E}">
        <p14:creationId xmlns:p14="http://schemas.microsoft.com/office/powerpoint/2010/main" val="427943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C242373D-D258-46D5-95BD-1D1B69ED00E0}"/>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 xmlns:a16="http://schemas.microsoft.com/office/drawing/2014/main" id="{C8388CF7-89FF-4587-BA4B-CA6869DC1A51}"/>
              </a:ext>
            </a:extLst>
          </p:cNvPr>
          <p:cNvSpPr>
            <a:spLocks noGrp="1"/>
          </p:cNvSpPr>
          <p:nvPr>
            <p:ph type="dt" sz="half" idx="10"/>
          </p:nvPr>
        </p:nvSpPr>
        <p:spPr/>
        <p:txBody>
          <a:bodyPr/>
          <a:lstStyle>
            <a:lvl1pPr>
              <a:defRPr/>
            </a:lvl1pPr>
          </a:lstStyle>
          <a:p>
            <a:pPr>
              <a:defRPr/>
            </a:pPr>
            <a:fld id="{7840B66D-37EF-430F-A776-262305610664}" type="datetimeFigureOut">
              <a:rPr lang="en-US"/>
              <a:pPr>
                <a:defRPr/>
              </a:pPr>
              <a:t>9/21/2018</a:t>
            </a:fld>
            <a:endParaRPr lang="en-US"/>
          </a:p>
        </p:txBody>
      </p:sp>
      <p:sp>
        <p:nvSpPr>
          <p:cNvPr id="7" name="Footer Placeholder 5">
            <a:extLst>
              <a:ext uri="{FF2B5EF4-FFF2-40B4-BE49-F238E27FC236}">
                <a16:creationId xmlns="" xmlns:a16="http://schemas.microsoft.com/office/drawing/2014/main" id="{CB74E375-048D-4415-ACAA-C04BA5116D0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 xmlns:a16="http://schemas.microsoft.com/office/drawing/2014/main" id="{FE101CF1-9611-40A6-A490-7E3F3F5D0890}"/>
              </a:ext>
            </a:extLst>
          </p:cNvPr>
          <p:cNvSpPr>
            <a:spLocks noGrp="1"/>
          </p:cNvSpPr>
          <p:nvPr>
            <p:ph type="sldNum" sz="quarter" idx="12"/>
          </p:nvPr>
        </p:nvSpPr>
        <p:spPr/>
        <p:txBody>
          <a:bodyPr/>
          <a:lstStyle>
            <a:lvl1pPr>
              <a:defRPr/>
            </a:lvl1pPr>
          </a:lstStyle>
          <a:p>
            <a:pPr>
              <a:defRPr/>
            </a:pPr>
            <a:fld id="{15F82C8B-8ADE-4A46-BC7F-64420D35FDF6}" type="slidenum">
              <a:rPr lang="en-US"/>
              <a:pPr>
                <a:defRPr/>
              </a:pPr>
              <a:t>‹#›</a:t>
            </a:fld>
            <a:endParaRPr lang="en-US"/>
          </a:p>
        </p:txBody>
      </p:sp>
    </p:spTree>
    <p:extLst>
      <p:ext uri="{BB962C8B-B14F-4D97-AF65-F5344CB8AC3E}">
        <p14:creationId xmlns:p14="http://schemas.microsoft.com/office/powerpoint/2010/main" val="62333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8E344D5A-EDA0-4AA5-93D1-2776F8424EF5}"/>
              </a:ext>
            </a:extLst>
          </p:cNvPr>
          <p:cNvSpPr>
            <a:spLocks noGrp="1"/>
          </p:cNvSpPr>
          <p:nvPr>
            <p:ph type="dt" sz="half" idx="10"/>
          </p:nvPr>
        </p:nvSpPr>
        <p:spPr/>
        <p:txBody>
          <a:bodyPr/>
          <a:lstStyle>
            <a:lvl1pPr>
              <a:defRPr/>
            </a:lvl1pPr>
          </a:lstStyle>
          <a:p>
            <a:pPr>
              <a:defRPr/>
            </a:pPr>
            <a:fld id="{2AAEAD72-76E4-44EB-B54C-ECFDADA29F5B}" type="datetimeFigureOut">
              <a:rPr lang="en-US"/>
              <a:pPr>
                <a:defRPr/>
              </a:pPr>
              <a:t>9/21/2018</a:t>
            </a:fld>
            <a:endParaRPr lang="en-US"/>
          </a:p>
        </p:txBody>
      </p:sp>
      <p:sp>
        <p:nvSpPr>
          <p:cNvPr id="6" name="Footer Placeholder 4">
            <a:extLst>
              <a:ext uri="{FF2B5EF4-FFF2-40B4-BE49-F238E27FC236}">
                <a16:creationId xmlns="" xmlns:a16="http://schemas.microsoft.com/office/drawing/2014/main" id="{4ABFE21D-C063-4A4B-953B-EABF985A12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B949E7F1-1CB8-4076-A80C-750CBBCB4E83}"/>
              </a:ext>
            </a:extLst>
          </p:cNvPr>
          <p:cNvSpPr>
            <a:spLocks noGrp="1"/>
          </p:cNvSpPr>
          <p:nvPr>
            <p:ph type="sldNum" sz="quarter" idx="12"/>
          </p:nvPr>
        </p:nvSpPr>
        <p:spPr/>
        <p:txBody>
          <a:bodyPr/>
          <a:lstStyle>
            <a:lvl1pPr>
              <a:defRPr/>
            </a:lvl1pPr>
          </a:lstStyle>
          <a:p>
            <a:pPr>
              <a:defRPr/>
            </a:pPr>
            <a:fld id="{175986C9-4AF7-4F8E-9414-721334947108}" type="slidenum">
              <a:rPr lang="en-US"/>
              <a:pPr>
                <a:defRPr/>
              </a:pPr>
              <a:t>‹#›</a:t>
            </a:fld>
            <a:endParaRPr lang="en-US"/>
          </a:p>
        </p:txBody>
      </p:sp>
    </p:spTree>
    <p:extLst>
      <p:ext uri="{BB962C8B-B14F-4D97-AF65-F5344CB8AC3E}">
        <p14:creationId xmlns:p14="http://schemas.microsoft.com/office/powerpoint/2010/main" val="351140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1ABEDF4-062C-4818-9385-DE665B4C7517}"/>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 xmlns:a16="http://schemas.microsoft.com/office/drawing/2014/main" id="{B40F6449-F9F9-4886-8DF1-A5EE22631D74}"/>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 xmlns:a16="http://schemas.microsoft.com/office/drawing/2014/main" id="{96C54F9C-BFDC-468A-A7A2-804FADD4D8E1}"/>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7" name="Rectangle 6">
            <a:extLst>
              <a:ext uri="{FF2B5EF4-FFF2-40B4-BE49-F238E27FC236}">
                <a16:creationId xmlns="" xmlns:a16="http://schemas.microsoft.com/office/drawing/2014/main" id="{4B6030B0-0A20-4219-8761-F891AA1D7449}"/>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 xmlns:a16="http://schemas.microsoft.com/office/drawing/2014/main" id="{F69BCB15-BFD9-4F6D-BD58-B482579AC3F9}"/>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8EB6F14D-0591-4783-8218-EA2F5ED32BE7}" type="datetimeFigureOut">
              <a:rPr lang="en-US"/>
              <a:pPr>
                <a:defRPr/>
              </a:pPr>
              <a:t>9/21/2018</a:t>
            </a:fld>
            <a:endParaRPr lang="en-US"/>
          </a:p>
        </p:txBody>
      </p:sp>
      <p:sp>
        <p:nvSpPr>
          <p:cNvPr id="5" name="Footer Placeholder 4">
            <a:extLst>
              <a:ext uri="{FF2B5EF4-FFF2-40B4-BE49-F238E27FC236}">
                <a16:creationId xmlns="" xmlns:a16="http://schemas.microsoft.com/office/drawing/2014/main" id="{6B215A0F-61D0-44A7-BBA8-EB80C18AD01B}"/>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42745877-32D4-4B95-ACBD-0B690EB2B255}"/>
              </a:ext>
            </a:extLst>
          </p:cNvPr>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eaLnBrk="1" fontAlgn="auto" hangingPunct="1">
              <a:spcBef>
                <a:spcPts val="0"/>
              </a:spcBef>
              <a:spcAft>
                <a:spcPts val="0"/>
              </a:spcAft>
              <a:defRPr sz="1400" b="1">
                <a:solidFill>
                  <a:srgbClr val="FFFFFF"/>
                </a:solidFill>
                <a:latin typeface="+mn-lt"/>
              </a:defRPr>
            </a:lvl1pPr>
          </a:lstStyle>
          <a:p>
            <a:pPr>
              <a:defRPr/>
            </a:pPr>
            <a:fld id="{0D200BFC-10BD-472C-A450-CB252CC3D8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08" r:id="rId2"/>
    <p:sldLayoutId id="2147483816" r:id="rId3"/>
    <p:sldLayoutId id="2147483809" r:id="rId4"/>
    <p:sldLayoutId id="2147483817" r:id="rId5"/>
    <p:sldLayoutId id="2147483810" r:id="rId6"/>
    <p:sldLayoutId id="2147483811" r:id="rId7"/>
    <p:sldLayoutId id="2147483818" r:id="rId8"/>
    <p:sldLayoutId id="2147483812" r:id="rId9"/>
    <p:sldLayoutId id="2147483813" r:id="rId10"/>
    <p:sldLayoutId id="2147483814"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182B75F3-00AF-4A1D-8F88-B0580DF19215}"/>
              </a:ext>
            </a:extLst>
          </p:cNvPr>
          <p:cNvSpPr>
            <a:spLocks noGrp="1"/>
          </p:cNvSpPr>
          <p:nvPr>
            <p:ph type="subTitle" idx="1"/>
          </p:nvPr>
        </p:nvSpPr>
        <p:spPr>
          <a:xfrm>
            <a:off x="342900" y="1985763"/>
            <a:ext cx="8458200" cy="2133600"/>
          </a:xfrm>
        </p:spPr>
        <p:txBody>
          <a:bodyPr rtlCol="0">
            <a:normAutofit/>
          </a:bodyPr>
          <a:lstStyle/>
          <a:p>
            <a:pPr algn="ctr" eaLnBrk="1" fontAlgn="auto" hangingPunct="1">
              <a:spcAft>
                <a:spcPts val="0"/>
              </a:spcAft>
              <a:defRPr/>
            </a:pPr>
            <a:r>
              <a:rPr lang="en-US" sz="3200" b="1" dirty="0">
                <a:solidFill>
                  <a:schemeClr val="tx2">
                    <a:lumMod val="75000"/>
                  </a:schemeClr>
                </a:solidFill>
                <a:latin typeface="Times New Roman" panose="02020603050405020304" pitchFamily="18" charset="0"/>
                <a:cs typeface="Times New Roman" panose="02020603050405020304" pitchFamily="18" charset="0"/>
              </a:rPr>
              <a:t>HUYẾT T</a:t>
            </a:r>
            <a:r>
              <a:rPr lang="vi-VN" sz="3200" b="1" dirty="0">
                <a:solidFill>
                  <a:schemeClr val="tx2">
                    <a:lumMod val="75000"/>
                  </a:schemeClr>
                </a:solidFill>
                <a:latin typeface="Times New Roman" panose="02020603050405020304" pitchFamily="18" charset="0"/>
                <a:cs typeface="Times New Roman" panose="02020603050405020304" pitchFamily="18" charset="0"/>
              </a:rPr>
              <a:t>Ư</a:t>
            </a:r>
            <a:r>
              <a:rPr lang="en-US" sz="3200" b="1" dirty="0">
                <a:solidFill>
                  <a:schemeClr val="tx2">
                    <a:lumMod val="75000"/>
                  </a:schemeClr>
                </a:solidFill>
                <a:latin typeface="Times New Roman" panose="02020603050405020304" pitchFamily="18" charset="0"/>
                <a:cs typeface="Times New Roman" panose="02020603050405020304" pitchFamily="18" charset="0"/>
              </a:rPr>
              <a:t>ƠNG GIÀU TIỂU CẦU TRONG ĐIỀU TRỊ KHỚP GỐI VÀ DÂY CHẰNG </a:t>
            </a:r>
          </a:p>
        </p:txBody>
      </p:sp>
      <p:pic>
        <p:nvPicPr>
          <p:cNvPr id="7172" name="Picture 3">
            <a:extLst>
              <a:ext uri="{FF2B5EF4-FFF2-40B4-BE49-F238E27FC236}">
                <a16:creationId xmlns="" xmlns:a16="http://schemas.microsoft.com/office/drawing/2014/main" id="{772A8011-E0CA-43C8-8294-F5B8999235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50ED8565-EDD0-4C98-88BF-D400FAF965B7}"/>
              </a:ext>
            </a:extLst>
          </p:cNvPr>
          <p:cNvGraphicFramePr>
            <a:graphicFrameLocks noGrp="1"/>
          </p:cNvGraphicFramePr>
          <p:nvPr>
            <p:ph idx="1"/>
            <p:extLst>
              <p:ext uri="{D42A27DB-BD31-4B8C-83A1-F6EECF244321}">
                <p14:modId xmlns:p14="http://schemas.microsoft.com/office/powerpoint/2010/main" val="500395186"/>
              </p:ext>
            </p:extLst>
          </p:nvPr>
        </p:nvGraphicFramePr>
        <p:xfrm>
          <a:off x="76200" y="410414"/>
          <a:ext cx="8915399" cy="5414551"/>
        </p:xfrm>
        <a:graphic>
          <a:graphicData uri="http://schemas.openxmlformats.org/drawingml/2006/table">
            <a:tbl>
              <a:tblPr firstRow="1" firstCol="1" bandRow="1">
                <a:tableStyleId>{5C22544A-7EE6-4342-B048-85BDC9FD1C3A}</a:tableStyleId>
              </a:tblPr>
              <a:tblGrid>
                <a:gridCol w="381000">
                  <a:extLst>
                    <a:ext uri="{9D8B030D-6E8A-4147-A177-3AD203B41FA5}">
                      <a16:colId xmlns="" xmlns:a16="http://schemas.microsoft.com/office/drawing/2014/main" val="2775365194"/>
                    </a:ext>
                  </a:extLst>
                </a:gridCol>
                <a:gridCol w="609600">
                  <a:extLst>
                    <a:ext uri="{9D8B030D-6E8A-4147-A177-3AD203B41FA5}">
                      <a16:colId xmlns="" xmlns:a16="http://schemas.microsoft.com/office/drawing/2014/main" val="2282631507"/>
                    </a:ext>
                  </a:extLst>
                </a:gridCol>
                <a:gridCol w="582540">
                  <a:extLst>
                    <a:ext uri="{9D8B030D-6E8A-4147-A177-3AD203B41FA5}">
                      <a16:colId xmlns="" xmlns:a16="http://schemas.microsoft.com/office/drawing/2014/main" val="3002980744"/>
                    </a:ext>
                  </a:extLst>
                </a:gridCol>
                <a:gridCol w="443942">
                  <a:extLst>
                    <a:ext uri="{9D8B030D-6E8A-4147-A177-3AD203B41FA5}">
                      <a16:colId xmlns="" xmlns:a16="http://schemas.microsoft.com/office/drawing/2014/main" val="4005355982"/>
                    </a:ext>
                  </a:extLst>
                </a:gridCol>
                <a:gridCol w="649918">
                  <a:extLst>
                    <a:ext uri="{9D8B030D-6E8A-4147-A177-3AD203B41FA5}">
                      <a16:colId xmlns="" xmlns:a16="http://schemas.microsoft.com/office/drawing/2014/main" val="1138331490"/>
                    </a:ext>
                  </a:extLst>
                </a:gridCol>
                <a:gridCol w="609600">
                  <a:extLst>
                    <a:ext uri="{9D8B030D-6E8A-4147-A177-3AD203B41FA5}">
                      <a16:colId xmlns="" xmlns:a16="http://schemas.microsoft.com/office/drawing/2014/main" val="2070339768"/>
                    </a:ext>
                  </a:extLst>
                </a:gridCol>
                <a:gridCol w="1066800">
                  <a:extLst>
                    <a:ext uri="{9D8B030D-6E8A-4147-A177-3AD203B41FA5}">
                      <a16:colId xmlns="" xmlns:a16="http://schemas.microsoft.com/office/drawing/2014/main" val="1869366063"/>
                    </a:ext>
                  </a:extLst>
                </a:gridCol>
                <a:gridCol w="3048000">
                  <a:extLst>
                    <a:ext uri="{9D8B030D-6E8A-4147-A177-3AD203B41FA5}">
                      <a16:colId xmlns="" xmlns:a16="http://schemas.microsoft.com/office/drawing/2014/main" val="133551194"/>
                    </a:ext>
                  </a:extLst>
                </a:gridCol>
                <a:gridCol w="1523999">
                  <a:extLst>
                    <a:ext uri="{9D8B030D-6E8A-4147-A177-3AD203B41FA5}">
                      <a16:colId xmlns="" xmlns:a16="http://schemas.microsoft.com/office/drawing/2014/main" val="4103598248"/>
                    </a:ext>
                  </a:extLst>
                </a:gridCol>
              </a:tblGrid>
              <a:tr h="888163">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STT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Nghiên cứu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Thể tích PRP tiêm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Số mũi tiêm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Khoảng cách </a:t>
                      </a:r>
                      <a:r>
                        <a:rPr lang="en-US" sz="1300" dirty="0">
                          <a:effectLst/>
                          <a:latin typeface="Times New Roman" panose="02020603050405020304" pitchFamily="18" charset="0"/>
                          <a:cs typeface="Times New Roman" panose="02020603050405020304" pitchFamily="18" charset="0"/>
                        </a:rPr>
                        <a:t>t</a:t>
                      </a:r>
                      <a:r>
                        <a:rPr lang="vi-VN" sz="1300" dirty="0">
                          <a:effectLst/>
                          <a:latin typeface="Times New Roman" panose="02020603050405020304" pitchFamily="18" charset="0"/>
                          <a:cs typeface="Times New Roman" panose="02020603050405020304" pitchFamily="18" charset="0"/>
                        </a:rPr>
                        <a:t>iêm (tuần)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Thời điểm đánh giá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Tiêu chí đánh giá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Kết quả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Tai biến, tác dụng phụ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4251405128"/>
                  </a:ext>
                </a:extLst>
              </a:tr>
              <a:tr h="581344">
                <a:tc>
                  <a:txBody>
                    <a:bodyPr/>
                    <a:lstStyle/>
                    <a:p>
                      <a:pPr algn="ctr">
                        <a:spcAft>
                          <a:spcPts val="0"/>
                        </a:spcAft>
                      </a:pPr>
                      <a:r>
                        <a:rPr lang="vi-VN" sz="1300" dirty="0">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8</a:t>
                      </a: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Cerza và cs 2012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5,5 ml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4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1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4,12, 24 tuần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WOMAC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PRP có hiệu quả tốt hơn và giữ tác dụng lâu dài hơn HA. Ở giai đoạn nặng thì PRP tốt hơn rõ ràng so với HA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Đau không đáng kể, thường tự khỏi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3940998714"/>
                  </a:ext>
                </a:extLst>
              </a:tr>
              <a:tr h="581344">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9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Spakova và cs 2012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3 ml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3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1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3, 6 tháng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WOMAC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PRP có hiệu quả hơn HA ở cả 2 thời điểm theo dõi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Nhẹ, ít ở 10% nhóm PRP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4132106071"/>
                  </a:ext>
                </a:extLst>
              </a:tr>
              <a:tr h="387562">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10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Sanchez 2012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8 ml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3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1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24 tuần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WOMAC </a:t>
                      </a:r>
                    </a:p>
                    <a:p>
                      <a:pPr algn="ctr">
                        <a:spcAft>
                          <a:spcPts val="0"/>
                        </a:spcAft>
                      </a:pPr>
                      <a:r>
                        <a:rPr lang="vi-VN" sz="1300" dirty="0">
                          <a:effectLst/>
                          <a:latin typeface="Times New Roman" panose="02020603050405020304" pitchFamily="18" charset="0"/>
                          <a:cs typeface="Times New Roman" panose="02020603050405020304" pitchFamily="18" charset="0"/>
                        </a:rPr>
                        <a:t>LeQuesne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PRP&gt; HA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TD phụ nhẹ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635134517"/>
                  </a:ext>
                </a:extLst>
              </a:tr>
              <a:tr h="1122142">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11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Halpern và cs 2013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6 ml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1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1,3,6,12 tháng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VAS, WOMAC </a:t>
                      </a:r>
                    </a:p>
                    <a:p>
                      <a:pPr algn="ctr">
                        <a:spcAft>
                          <a:spcPts val="0"/>
                        </a:spcAft>
                      </a:pPr>
                      <a:r>
                        <a:rPr lang="vi-VN" sz="1300" dirty="0">
                          <a:effectLst/>
                          <a:latin typeface="Times New Roman" panose="02020603050405020304" pitchFamily="18" charset="0"/>
                          <a:cs typeface="Times New Roman" panose="02020603050405020304" pitchFamily="18" charset="0"/>
                        </a:rPr>
                        <a:t>MRI khớp (ở 15 BN)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VAS và WOMAC cải thiện rõ </a:t>
                      </a:r>
                    </a:p>
                    <a:p>
                      <a:pPr algn="ctr">
                        <a:spcAft>
                          <a:spcPts val="0"/>
                        </a:spcAft>
                      </a:pPr>
                      <a:r>
                        <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80% MRI không xấu đi; 83,3% không thay đổi ở khe đùi- chày ngoài, 73,3% khe đùi- chày trong; 6,7% tốt lên ở khe đùi- chày trong </a:t>
                      </a:r>
                    </a:p>
                    <a:p>
                      <a:pPr algn="ctr">
                        <a:spcAft>
                          <a:spcPts val="0"/>
                        </a:spcAft>
                      </a:pP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NA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1805991482"/>
                  </a:ext>
                </a:extLst>
              </a:tr>
              <a:tr h="1356468">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12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Patel và cs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8 ml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1và 2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3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1,5; 3; 6 tháng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WOMAC </a:t>
                      </a:r>
                    </a:p>
                    <a:p>
                      <a:pPr algn="ctr">
                        <a:spcAft>
                          <a:spcPts val="0"/>
                        </a:spcAft>
                      </a:pPr>
                      <a:r>
                        <a:rPr lang="vi-VN" sz="1300" dirty="0">
                          <a:effectLst/>
                          <a:latin typeface="Times New Roman" panose="02020603050405020304" pitchFamily="18" charset="0"/>
                          <a:cs typeface="Times New Roman" panose="02020603050405020304" pitchFamily="18" charset="0"/>
                        </a:rPr>
                        <a:t>VAS </a:t>
                      </a:r>
                    </a:p>
                    <a:p>
                      <a:pPr algn="ctr">
                        <a:spcAft>
                          <a:spcPts val="0"/>
                        </a:spcAft>
                      </a:pPr>
                      <a:r>
                        <a:rPr lang="vi-VN" sz="1300" dirty="0">
                          <a:effectLst/>
                          <a:latin typeface="Times New Roman" panose="02020603050405020304" pitchFamily="18" charset="0"/>
                          <a:cs typeface="Times New Roman" panose="02020603050405020304" pitchFamily="18" charset="0"/>
                        </a:rPr>
                        <a:t>Mức độ hài lòng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Nhóm tiêm PRP 1 mũi và 2 mũi có hiệu quả tương tự nhau và hơn nhóm giả dược; giai đoạn 1 cải thiện tốt hơn giai đoạn 2; </a:t>
                      </a:r>
                    </a:p>
                    <a:p>
                      <a:pPr algn="ctr">
                        <a:spcAft>
                          <a:spcPts val="0"/>
                        </a:spcAft>
                      </a:pPr>
                      <a:r>
                        <a:rPr lang="vi-VN" sz="1300" dirty="0">
                          <a:effectLst/>
                          <a:latin typeface="Times New Roman" panose="02020603050405020304" pitchFamily="18" charset="0"/>
                          <a:cs typeface="Times New Roman" panose="02020603050405020304" pitchFamily="18" charset="0"/>
                        </a:rPr>
                        <a:t>67,3% nhóm tiêm 1 mũi PRP và 64% nhóm tiêm 2 mũi hài lòng so với 4,3% hài lòng ở nhóm giả dược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22,2% (nhóm tiêm 1 mũi); 44% mũi 1, 20% mũi 2 (nhóm tiêm 2 mũi) có buồn nôn, chóng mặt, đau đầu, vã mồ hôi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867640365"/>
                  </a:ext>
                </a:extLst>
              </a:tr>
              <a:tr h="387562">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13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Say và cs 2013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2,5 ml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1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3, 6 tháng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KOOS </a:t>
                      </a:r>
                    </a:p>
                    <a:p>
                      <a:pPr algn="ctr">
                        <a:spcAft>
                          <a:spcPts val="0"/>
                        </a:spcAft>
                      </a:pPr>
                      <a:r>
                        <a:rPr lang="vi-VN" sz="1300">
                          <a:effectLst/>
                          <a:latin typeface="Times New Roman" panose="02020603050405020304" pitchFamily="18" charset="0"/>
                          <a:cs typeface="Times New Roman" panose="02020603050405020304" pitchFamily="18" charset="0"/>
                        </a:rPr>
                        <a:t>VAS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a:effectLst/>
                          <a:latin typeface="Times New Roman" panose="02020603050405020304" pitchFamily="18" charset="0"/>
                          <a:cs typeface="Times New Roman" panose="02020603050405020304" pitchFamily="18" charset="0"/>
                        </a:rPr>
                        <a:t>PRP tốt hơn rõ ràng so với HA </a:t>
                      </a:r>
                      <a:endParaRPr lang="vi-VN" sz="13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300" dirty="0">
                          <a:effectLst/>
                          <a:latin typeface="Times New Roman" panose="02020603050405020304" pitchFamily="18" charset="0"/>
                          <a:cs typeface="Times New Roman" panose="02020603050405020304" pitchFamily="18" charset="0"/>
                        </a:rPr>
                        <a:t>Không có TD phụ </a:t>
                      </a:r>
                      <a:endParaRPr lang="vi-VN" sz="1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3350312850"/>
                  </a:ext>
                </a:extLst>
              </a:tr>
            </a:tbl>
          </a:graphicData>
        </a:graphic>
      </p:graphicFrame>
      <p:sp>
        <p:nvSpPr>
          <p:cNvPr id="7" name="Rectangle 6">
            <a:extLst>
              <a:ext uri="{FF2B5EF4-FFF2-40B4-BE49-F238E27FC236}">
                <a16:creationId xmlns="" xmlns:a16="http://schemas.microsoft.com/office/drawing/2014/main" id="{163B780D-6C4A-45A9-BEFE-70D236849CE1}"/>
              </a:ext>
            </a:extLst>
          </p:cNvPr>
          <p:cNvSpPr/>
          <p:nvPr/>
        </p:nvSpPr>
        <p:spPr>
          <a:xfrm>
            <a:off x="76200" y="6626"/>
            <a:ext cx="8763000" cy="400110"/>
          </a:xfrm>
          <a:prstGeom prst="rect">
            <a:avLst/>
          </a:prstGeom>
        </p:spPr>
        <p:txBody>
          <a:bodyPr wrap="square">
            <a:spAutoFit/>
          </a:bodyPr>
          <a:lstStyle/>
          <a:p>
            <a:pPr algn="ctr"/>
            <a:r>
              <a:rPr lang="vi-VN" sz="2000" b="1" dirty="0" smtClean="0">
                <a:latin typeface="Times New Roman" panose="02020603050405020304" pitchFamily="18" charset="0"/>
                <a:cs typeface="Times New Roman" panose="02020603050405020304" pitchFamily="18" charset="0"/>
              </a:rPr>
              <a:t>Tóm tắt các nghiên cứu sử dụng PRP điều </a:t>
            </a:r>
            <a:r>
              <a:rPr lang="vi-VN" sz="2000" b="1" dirty="0">
                <a:latin typeface="Times New Roman" panose="02020603050405020304" pitchFamily="18" charset="0"/>
                <a:cs typeface="Times New Roman" panose="02020603050405020304" pitchFamily="18" charset="0"/>
              </a:rPr>
              <a:t>trị bệnh thoái hóa khớp (tiếp)</a:t>
            </a:r>
            <a:endParaRPr lang="vi-VN" sz="2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33B30E6B-C3C7-462F-8382-940F95D42371}"/>
              </a:ext>
            </a:extLst>
          </p:cNvPr>
          <p:cNvSpPr/>
          <p:nvPr/>
        </p:nvSpPr>
        <p:spPr>
          <a:xfrm>
            <a:off x="76200" y="5867400"/>
            <a:ext cx="8991600" cy="882742"/>
          </a:xfrm>
          <a:prstGeom prst="rect">
            <a:avLst/>
          </a:prstGeom>
        </p:spPr>
        <p:txBody>
          <a:bodyPr wrap="square">
            <a:spAutoFit/>
          </a:bodyPr>
          <a:lstStyle/>
          <a:p>
            <a:pPr algn="just">
              <a:lnSpc>
                <a:spcPct val="107000"/>
              </a:lnSpc>
              <a:spcAft>
                <a:spcPts val="800"/>
              </a:spcAft>
            </a:pPr>
            <a:r>
              <a:rPr lang="vi-VN" sz="1600" dirty="0">
                <a:latin typeface="Times New Roman" panose="02020603050405020304" pitchFamily="18" charset="0"/>
                <a:ea typeface="Arial" panose="020B0604020202020204" pitchFamily="34" charset="0"/>
                <a:cs typeface="Times New Roman" panose="02020603050405020304" pitchFamily="18" charset="0"/>
              </a:rPr>
              <a:t>NA: Not Available (không có dữ liệu); KL: phân giai đoạn theo Kellgren và Lawrence; LHA: HA trọng lượng phân tử thấp, HHA: HA trọng lượng phân tử cao; KOOS (Knee injury and Osteoarthritis Outcome Score) và IKDC (International Knee Documentation Committee) là các thang điểm đánh giá khớp gối</a:t>
            </a:r>
            <a:endParaRPr lang="vi-VN" sz="1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35730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7EDF665-AFBA-4D7A-8FDF-05ED213A80C9}"/>
              </a:ext>
            </a:extLst>
          </p:cNvPr>
          <p:cNvSpPr txBox="1">
            <a:spLocks/>
          </p:cNvSpPr>
          <p:nvPr/>
        </p:nvSpPr>
        <p:spPr>
          <a:xfrm>
            <a:off x="228600" y="609600"/>
            <a:ext cx="8610600" cy="13716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algn="ctr" eaLnBrk="1" fontAlgn="auto" hangingPunct="1">
              <a:spcAft>
                <a:spcPts val="0"/>
              </a:spcAft>
              <a:defRPr/>
            </a:pPr>
            <a:r>
              <a:rPr lang="en-US" sz="4400" b="1" dirty="0">
                <a:latin typeface="Times New Roman" panose="02020603050405020304" pitchFamily="18" charset="0"/>
                <a:cs typeface="Times New Roman" panose="02020603050405020304" pitchFamily="18" charset="0"/>
              </a:rPr>
              <a:t>3. PRP TRONG ĐIỀU TRỊ </a:t>
            </a:r>
            <a:r>
              <a:rPr lang="en-US" sz="4400" b="1" dirty="0" smtClean="0">
                <a:latin typeface="Times New Roman" panose="02020603050405020304" pitchFamily="18" charset="0"/>
                <a:cs typeface="Times New Roman" panose="02020603050405020304" pitchFamily="18" charset="0"/>
              </a:rPr>
              <a:t>CHẤN </a:t>
            </a:r>
            <a:r>
              <a:rPr lang="en-US" sz="4400" b="1" dirty="0">
                <a:latin typeface="Times New Roman" panose="02020603050405020304" pitchFamily="18" charset="0"/>
                <a:cs typeface="Times New Roman" panose="02020603050405020304" pitchFamily="18" charset="0"/>
              </a:rPr>
              <a:t>TH</a:t>
            </a:r>
            <a:r>
              <a:rPr lang="vi-VN" sz="4400" b="1" dirty="0" smtClean="0">
                <a:latin typeface="Times New Roman" panose="02020603050405020304" pitchFamily="18" charset="0"/>
                <a:cs typeface="Times New Roman" panose="02020603050405020304" pitchFamily="18" charset="0"/>
              </a:rPr>
              <a:t>Ư</a:t>
            </a:r>
            <a:r>
              <a:rPr lang="en-US" sz="4400" b="1" dirty="0">
                <a:latin typeface="Times New Roman" panose="02020603050405020304" pitchFamily="18" charset="0"/>
                <a:cs typeface="Times New Roman" panose="02020603050405020304" pitchFamily="18" charset="0"/>
              </a:rPr>
              <a:t>Ơ</a:t>
            </a:r>
            <a:r>
              <a:rPr lang="en-US" sz="4400" b="1" dirty="0" smtClean="0">
                <a:latin typeface="Times New Roman" panose="02020603050405020304" pitchFamily="18" charset="0"/>
                <a:cs typeface="Times New Roman" panose="02020603050405020304" pitchFamily="18" charset="0"/>
              </a:rPr>
              <a:t>NG </a:t>
            </a:r>
            <a:r>
              <a:rPr lang="en-US" sz="4400" b="1" dirty="0">
                <a:latin typeface="Times New Roman" panose="02020603050405020304" pitchFamily="18" charset="0"/>
                <a:cs typeface="Times New Roman" panose="02020603050405020304" pitchFamily="18" charset="0"/>
              </a:rPr>
              <a:t>GÂN VÀ DÂY CHẰNG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006221"/>
            <a:ext cx="5867400" cy="4294936"/>
          </a:xfrm>
          <a:prstGeom prst="rect">
            <a:avLst/>
          </a:prstGeom>
        </p:spPr>
      </p:pic>
      <p:sp>
        <p:nvSpPr>
          <p:cNvPr id="5" name="TextBox 4"/>
          <p:cNvSpPr txBox="1"/>
          <p:nvPr/>
        </p:nvSpPr>
        <p:spPr>
          <a:xfrm>
            <a:off x="6210869" y="6324600"/>
            <a:ext cx="2895600" cy="400110"/>
          </a:xfrm>
          <a:prstGeom prst="rect">
            <a:avLst/>
          </a:prstGeom>
          <a:noFill/>
        </p:spPr>
        <p:txBody>
          <a:bodyPr wrap="square" rtlCol="0">
            <a:spAutoFit/>
          </a:bodyPr>
          <a:lstStyle/>
          <a:p>
            <a:r>
              <a:rPr lang="en-US" sz="2000" b="1" i="1" dirty="0" smtClean="0">
                <a:solidFill>
                  <a:schemeClr val="accent3"/>
                </a:solidFill>
                <a:latin typeface="Times New Roman" panose="02020603050405020304" pitchFamily="18" charset="0"/>
                <a:cs typeface="Times New Roman" panose="02020603050405020304" pitchFamily="18" charset="0"/>
              </a:rPr>
              <a:t>TS.Bs </a:t>
            </a:r>
            <a:r>
              <a:rPr lang="en-US" sz="2000" b="1" i="1" dirty="0" err="1" smtClean="0">
                <a:solidFill>
                  <a:schemeClr val="accent3"/>
                </a:solidFill>
                <a:latin typeface="Times New Roman" panose="02020603050405020304" pitchFamily="18" charset="0"/>
                <a:cs typeface="Times New Roman" panose="02020603050405020304" pitchFamily="18" charset="0"/>
              </a:rPr>
              <a:t>Nguyễn</a:t>
            </a:r>
            <a:r>
              <a:rPr lang="en-US" sz="2000" b="1" i="1" dirty="0" smtClean="0">
                <a:solidFill>
                  <a:schemeClr val="accent3"/>
                </a:solidFill>
                <a:latin typeface="Times New Roman" panose="02020603050405020304" pitchFamily="18" charset="0"/>
                <a:cs typeface="Times New Roman" panose="02020603050405020304" pitchFamily="18" charset="0"/>
              </a:rPr>
              <a:t> </a:t>
            </a:r>
            <a:r>
              <a:rPr lang="en-US" sz="2000" b="1" i="1" dirty="0" err="1" smtClean="0">
                <a:solidFill>
                  <a:schemeClr val="accent3"/>
                </a:solidFill>
                <a:latin typeface="Times New Roman" panose="02020603050405020304" pitchFamily="18" charset="0"/>
                <a:cs typeface="Times New Roman" panose="02020603050405020304" pitchFamily="18" charset="0"/>
              </a:rPr>
              <a:t>Đình</a:t>
            </a:r>
            <a:r>
              <a:rPr lang="en-US" sz="2000" b="1" i="1" dirty="0" smtClean="0">
                <a:solidFill>
                  <a:schemeClr val="accent3"/>
                </a:solidFill>
                <a:latin typeface="Times New Roman" panose="02020603050405020304" pitchFamily="18" charset="0"/>
                <a:cs typeface="Times New Roman" panose="02020603050405020304" pitchFamily="18" charset="0"/>
              </a:rPr>
              <a:t> </a:t>
            </a:r>
            <a:r>
              <a:rPr lang="en-US" sz="2000" b="1" i="1" dirty="0" err="1" smtClean="0">
                <a:solidFill>
                  <a:schemeClr val="accent3"/>
                </a:solidFill>
                <a:latin typeface="Times New Roman" panose="02020603050405020304" pitchFamily="18" charset="0"/>
                <a:cs typeface="Times New Roman" panose="02020603050405020304" pitchFamily="18" charset="0"/>
              </a:rPr>
              <a:t>Hòa</a:t>
            </a:r>
            <a:endParaRPr lang="en-US" sz="2000" b="1" i="1"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006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99ADF5-F777-4199-B366-2625D67AF05F}"/>
              </a:ext>
            </a:extLst>
          </p:cNvPr>
          <p:cNvSpPr>
            <a:spLocks noGrp="1"/>
          </p:cNvSpPr>
          <p:nvPr>
            <p:ph type="title"/>
          </p:nvPr>
        </p:nvSpPr>
        <p:spPr>
          <a:xfrm>
            <a:off x="457200" y="381000"/>
            <a:ext cx="8229600" cy="990600"/>
          </a:xfrm>
        </p:spPr>
        <p:txBody>
          <a:bodyPr>
            <a:noAutofit/>
          </a:bodyPr>
          <a:lstStyle/>
          <a:p>
            <a:pPr algn="ctr"/>
            <a:r>
              <a:rPr lang="vi-VN" sz="2800" b="1" dirty="0">
                <a:latin typeface="Times New Roman" panose="02020603050405020304" pitchFamily="18" charset="0"/>
                <a:cs typeface="Times New Roman" panose="02020603050405020304" pitchFamily="18" charset="0"/>
              </a:rPr>
              <a:t>Một số nghiên cứu về ứng dụng lâm sàng PRP</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CEB30131-E6A0-4C2B-9C08-199C0D56F070}"/>
              </a:ext>
            </a:extLst>
          </p:cNvPr>
          <p:cNvGraphicFramePr>
            <a:graphicFrameLocks noGrp="1"/>
          </p:cNvGraphicFramePr>
          <p:nvPr>
            <p:extLst>
              <p:ext uri="{D42A27DB-BD31-4B8C-83A1-F6EECF244321}">
                <p14:modId xmlns:p14="http://schemas.microsoft.com/office/powerpoint/2010/main" val="1766886186"/>
              </p:ext>
            </p:extLst>
          </p:nvPr>
        </p:nvGraphicFramePr>
        <p:xfrm>
          <a:off x="76200" y="990600"/>
          <a:ext cx="8991600" cy="5731215"/>
        </p:xfrm>
        <a:graphic>
          <a:graphicData uri="http://schemas.openxmlformats.org/drawingml/2006/table">
            <a:tbl>
              <a:tblPr firstRow="1" firstCol="1" bandRow="1">
                <a:tableStyleId>{5C22544A-7EE6-4342-B048-85BDC9FD1C3A}</a:tableStyleId>
              </a:tblPr>
              <a:tblGrid>
                <a:gridCol w="833438">
                  <a:extLst>
                    <a:ext uri="{9D8B030D-6E8A-4147-A177-3AD203B41FA5}">
                      <a16:colId xmlns="" xmlns:a16="http://schemas.microsoft.com/office/drawing/2014/main" val="2575651740"/>
                    </a:ext>
                  </a:extLst>
                </a:gridCol>
                <a:gridCol w="766762">
                  <a:extLst>
                    <a:ext uri="{9D8B030D-6E8A-4147-A177-3AD203B41FA5}">
                      <a16:colId xmlns="" xmlns:a16="http://schemas.microsoft.com/office/drawing/2014/main" val="990857538"/>
                    </a:ext>
                  </a:extLst>
                </a:gridCol>
                <a:gridCol w="990600">
                  <a:extLst>
                    <a:ext uri="{9D8B030D-6E8A-4147-A177-3AD203B41FA5}">
                      <a16:colId xmlns="" xmlns:a16="http://schemas.microsoft.com/office/drawing/2014/main" val="3141187758"/>
                    </a:ext>
                  </a:extLst>
                </a:gridCol>
                <a:gridCol w="1295400">
                  <a:extLst>
                    <a:ext uri="{9D8B030D-6E8A-4147-A177-3AD203B41FA5}">
                      <a16:colId xmlns="" xmlns:a16="http://schemas.microsoft.com/office/drawing/2014/main" val="3404252272"/>
                    </a:ext>
                  </a:extLst>
                </a:gridCol>
                <a:gridCol w="1295400">
                  <a:extLst>
                    <a:ext uri="{9D8B030D-6E8A-4147-A177-3AD203B41FA5}">
                      <a16:colId xmlns="" xmlns:a16="http://schemas.microsoft.com/office/drawing/2014/main" val="963274915"/>
                    </a:ext>
                  </a:extLst>
                </a:gridCol>
                <a:gridCol w="685800">
                  <a:extLst>
                    <a:ext uri="{9D8B030D-6E8A-4147-A177-3AD203B41FA5}">
                      <a16:colId xmlns="" xmlns:a16="http://schemas.microsoft.com/office/drawing/2014/main" val="2984825270"/>
                    </a:ext>
                  </a:extLst>
                </a:gridCol>
                <a:gridCol w="3124200">
                  <a:extLst>
                    <a:ext uri="{9D8B030D-6E8A-4147-A177-3AD203B41FA5}">
                      <a16:colId xmlns="" xmlns:a16="http://schemas.microsoft.com/office/drawing/2014/main" val="3920378293"/>
                    </a:ext>
                  </a:extLst>
                </a:gridCol>
              </a:tblGrid>
              <a:tr h="837557">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Tác giả</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Vị trí </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Loại nghiên cứu và số bệnh nhân</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a:effectLst/>
                          <a:latin typeface="Times New Roman" panose="02020603050405020304" pitchFamily="18" charset="0"/>
                          <a:cs typeface="Times New Roman" panose="02020603050405020304" pitchFamily="18" charset="0"/>
                        </a:rPr>
                        <a:t>Mục đích và khoảng cách</a:t>
                      </a:r>
                      <a:endParaRPr lang="vi-VN" sz="15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en-US" sz="1500" dirty="0" err="1">
                          <a:effectLst/>
                          <a:latin typeface="Times New Roman" panose="02020603050405020304" pitchFamily="18" charset="0"/>
                          <a:cs typeface="Times New Roman" panose="02020603050405020304" pitchFamily="18" charset="0"/>
                        </a:rPr>
                        <a:t>Các</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phương</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pháp</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đo</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Theo dõi</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Kết quả</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extLst>
                  <a:ext uri="{0D108BD9-81ED-4DB2-BD59-A6C34878D82A}">
                    <a16:rowId xmlns="" xmlns:a16="http://schemas.microsoft.com/office/drawing/2014/main" val="630034890"/>
                  </a:ext>
                </a:extLst>
              </a:tr>
              <a:tr h="2842434">
                <a:tc>
                  <a:txBody>
                    <a:bodyPr/>
                    <a:lstStyle/>
                    <a:p>
                      <a:pPr algn="ctr">
                        <a:lnSpc>
                          <a:spcPct val="107000"/>
                        </a:lnSpc>
                        <a:spcAft>
                          <a:spcPts val="0"/>
                        </a:spcAft>
                      </a:pPr>
                      <a:r>
                        <a:rPr lang="vi-VN" sz="1500">
                          <a:effectLst/>
                          <a:latin typeface="Times New Roman" panose="02020603050405020304" pitchFamily="18" charset="0"/>
                          <a:cs typeface="Times New Roman" panose="02020603050405020304" pitchFamily="18" charset="0"/>
                        </a:rPr>
                        <a:t>Mishra và Pavelko</a:t>
                      </a:r>
                      <a:endParaRPr lang="vi-VN" sz="15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Chứng đau dây chằng khuỷu tay</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Thử nghiệm với 15 trường hợp dùng PRP và 5 nhóm không</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So sánh tiêm PRP với tiêm bupivacaine / epinephrine</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Giảm bớt đau theo thang VAS của Mayo</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4 tuần, 8 tuần và 6 tháng</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indent="457200" algn="l">
                        <a:lnSpc>
                          <a:spcPct val="107000"/>
                        </a:lnSpc>
                        <a:spcAft>
                          <a:spcPts val="0"/>
                        </a:spcAft>
                      </a:pPr>
                      <a:r>
                        <a:rPr lang="vi-VN" sz="1500" dirty="0" smtClean="0">
                          <a:effectLst/>
                          <a:latin typeface="Times New Roman" panose="02020603050405020304" pitchFamily="18" charset="0"/>
                          <a:cs typeface="Times New Roman" panose="02020603050405020304" pitchFamily="18" charset="0"/>
                        </a:rPr>
                        <a:t>Sau 4 tuần</a:t>
                      </a:r>
                      <a:r>
                        <a:rPr lang="vi-VN" sz="1500" dirty="0">
                          <a:effectLst/>
                          <a:latin typeface="Times New Roman" panose="02020603050405020304" pitchFamily="18" charset="0"/>
                          <a:cs typeface="Times New Roman" panose="02020603050405020304" pitchFamily="18" charset="0"/>
                        </a:rPr>
                        <a:t>: Các bệnh nhân PRP báo cáo có sự cải thiện cơn đau 46% và cải thiện 42% theo thang điểm đau của Mayo so với 17% và 20% trong nhóm dối </a:t>
                      </a:r>
                      <a:r>
                        <a:rPr lang="vi-VN" sz="1500" dirty="0" smtClean="0">
                          <a:effectLst/>
                          <a:latin typeface="Times New Roman" panose="02020603050405020304" pitchFamily="18" charset="0"/>
                          <a:cs typeface="Times New Roman" panose="02020603050405020304" pitchFamily="18" charset="0"/>
                        </a:rPr>
                        <a:t>chứng.</a:t>
                      </a:r>
                    </a:p>
                    <a:p>
                      <a:pPr indent="457200" algn="l">
                        <a:lnSpc>
                          <a:spcPct val="107000"/>
                        </a:lnSpc>
                        <a:spcAft>
                          <a:spcPts val="0"/>
                        </a:spcAft>
                      </a:pPr>
                      <a:r>
                        <a:rPr lang="vi-VN" sz="1500" dirty="0" smtClean="0">
                          <a:effectLst/>
                          <a:latin typeface="Times New Roman" panose="02020603050405020304" pitchFamily="18" charset="0"/>
                          <a:cs typeface="Times New Roman" panose="02020603050405020304" pitchFamily="18" charset="0"/>
                        </a:rPr>
                        <a:t>Sau 8 tuần: Các bệnh nhân điều trị PRP cho thấy có cải thiện đau ở mức 60% và cải thiện 52% ở theo Mayo so với nhóm không điều trị PRP chỉ cải</a:t>
                      </a:r>
                      <a:r>
                        <a:rPr lang="en-US" sz="1500" baseline="0" dirty="0" smtClean="0">
                          <a:effectLst/>
                          <a:latin typeface="Times New Roman" panose="02020603050405020304" pitchFamily="18" charset="0"/>
                          <a:cs typeface="Times New Roman" panose="02020603050405020304" pitchFamily="18" charset="0"/>
                        </a:rPr>
                        <a:t> </a:t>
                      </a:r>
                      <a:r>
                        <a:rPr lang="vi-VN" sz="1500" dirty="0" smtClean="0">
                          <a:effectLst/>
                          <a:latin typeface="Times New Roman" panose="02020603050405020304" pitchFamily="18" charset="0"/>
                          <a:cs typeface="Times New Roman" panose="02020603050405020304" pitchFamily="18" charset="0"/>
                        </a:rPr>
                        <a:t>thiện 16% và 14%.</a:t>
                      </a:r>
                    </a:p>
                    <a:p>
                      <a:pPr indent="457200" algn="l">
                        <a:lnSpc>
                          <a:spcPct val="107000"/>
                        </a:lnSpc>
                        <a:spcAft>
                          <a:spcPts val="0"/>
                        </a:spcAft>
                      </a:pPr>
                      <a:r>
                        <a:rPr lang="vi-VN" sz="1500" dirty="0" smtClean="0">
                          <a:effectLst/>
                          <a:latin typeface="Times New Roman" panose="02020603050405020304" pitchFamily="18" charset="0"/>
                          <a:cs typeface="Times New Roman" panose="02020603050405020304" pitchFamily="18" charset="0"/>
                        </a:rPr>
                        <a:t>Sau </a:t>
                      </a:r>
                      <a:r>
                        <a:rPr lang="vi-VN" sz="1500" dirty="0">
                          <a:effectLst/>
                          <a:latin typeface="Times New Roman" panose="02020603050405020304" pitchFamily="18" charset="0"/>
                          <a:cs typeface="Times New Roman" panose="02020603050405020304" pitchFamily="18" charset="0"/>
                        </a:rPr>
                        <a:t>6 tháng: Các bệnh nhân được điều trị PRP báo cáo 93% giảm đau</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extLst>
                  <a:ext uri="{0D108BD9-81ED-4DB2-BD59-A6C34878D82A}">
                    <a16:rowId xmlns="" xmlns:a16="http://schemas.microsoft.com/office/drawing/2014/main" val="3771971698"/>
                  </a:ext>
                </a:extLst>
              </a:tr>
              <a:tr h="1958434">
                <a:tc>
                  <a:txBody>
                    <a:bodyPr/>
                    <a:lstStyle/>
                    <a:p>
                      <a:pPr algn="ctr">
                        <a:lnSpc>
                          <a:spcPct val="107000"/>
                        </a:lnSpc>
                        <a:spcAft>
                          <a:spcPts val="0"/>
                        </a:spcAft>
                      </a:pPr>
                      <a:r>
                        <a:rPr lang="vi-VN" sz="1500">
                          <a:effectLst/>
                          <a:latin typeface="Times New Roman" panose="02020603050405020304" pitchFamily="18" charset="0"/>
                          <a:cs typeface="Times New Roman" panose="02020603050405020304" pitchFamily="18" charset="0"/>
                        </a:rPr>
                        <a:t>Maniscalco và cộng sự</a:t>
                      </a:r>
                      <a:endParaRPr lang="vi-VN" sz="15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a:effectLst/>
                          <a:latin typeface="Times New Roman" panose="02020603050405020304" pitchFamily="18" charset="0"/>
                          <a:cs typeface="Times New Roman" panose="02020603050405020304" pitchFamily="18" charset="0"/>
                        </a:rPr>
                        <a:t>Chóp xoay-gân vai (Rotator cuff)</a:t>
                      </a:r>
                      <a:endParaRPr lang="vi-VN" sz="15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a:effectLst/>
                          <a:latin typeface="Times New Roman" panose="02020603050405020304" pitchFamily="18" charset="0"/>
                          <a:cs typeface="Times New Roman" panose="02020603050405020304" pitchFamily="18" charset="0"/>
                        </a:rPr>
                        <a:t>Báo cáo trường hợp</a:t>
                      </a:r>
                      <a:endParaRPr lang="vi-VN" sz="15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Đánh giá kết quả của việc áp dụng màng PRP thương mại sau khi phục hồi chóp xoay</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Khám sức khoẻ, thang điểm Constant (đánh giá hiệu quả sau trị liệu một số bệnh về vai), MRI</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500" dirty="0">
                          <a:effectLst/>
                          <a:latin typeface="Times New Roman" panose="02020603050405020304" pitchFamily="18" charset="0"/>
                          <a:cs typeface="Times New Roman" panose="02020603050405020304" pitchFamily="18" charset="0"/>
                        </a:rPr>
                        <a:t>6 tháng</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l">
                        <a:lnSpc>
                          <a:spcPct val="107000"/>
                        </a:lnSpc>
                        <a:spcAft>
                          <a:spcPts val="0"/>
                        </a:spcAft>
                      </a:pPr>
                      <a:r>
                        <a:rPr lang="vi-VN" sz="1500" dirty="0">
                          <a:effectLst/>
                          <a:latin typeface="Times New Roman" panose="02020603050405020304" pitchFamily="18" charset="0"/>
                          <a:cs typeface="Times New Roman" panose="02020603050405020304" pitchFamily="18" charset="0"/>
                        </a:rPr>
                        <a:t>Giảm đau và cải thiện phạm vi chuyển động (thang điểm Constant, 96)</a:t>
                      </a:r>
                      <a:endParaRPr lang="vi-VN" sz="15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extLst>
                  <a:ext uri="{0D108BD9-81ED-4DB2-BD59-A6C34878D82A}">
                    <a16:rowId xmlns="" xmlns:a16="http://schemas.microsoft.com/office/drawing/2014/main" val="759840466"/>
                  </a:ext>
                </a:extLst>
              </a:tr>
            </a:tbl>
          </a:graphicData>
        </a:graphic>
      </p:graphicFrame>
    </p:spTree>
    <p:extLst>
      <p:ext uri="{BB962C8B-B14F-4D97-AF65-F5344CB8AC3E}">
        <p14:creationId xmlns:p14="http://schemas.microsoft.com/office/powerpoint/2010/main" val="227326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B9B9B6B3-C0BF-4746-863B-DF36D3AF7C07}"/>
              </a:ext>
            </a:extLst>
          </p:cNvPr>
          <p:cNvGraphicFramePr>
            <a:graphicFrameLocks noGrp="1"/>
          </p:cNvGraphicFramePr>
          <p:nvPr>
            <p:extLst>
              <p:ext uri="{D42A27DB-BD31-4B8C-83A1-F6EECF244321}">
                <p14:modId xmlns:p14="http://schemas.microsoft.com/office/powerpoint/2010/main" val="164138595"/>
              </p:ext>
            </p:extLst>
          </p:nvPr>
        </p:nvGraphicFramePr>
        <p:xfrm>
          <a:off x="0" y="990600"/>
          <a:ext cx="9144001" cy="5695644"/>
        </p:xfrm>
        <a:graphic>
          <a:graphicData uri="http://schemas.openxmlformats.org/drawingml/2006/table">
            <a:tbl>
              <a:tblPr firstRow="1" firstCol="1" bandRow="1">
                <a:tableStyleId>{5C22544A-7EE6-4342-B048-85BDC9FD1C3A}</a:tableStyleId>
              </a:tblPr>
              <a:tblGrid>
                <a:gridCol w="838200">
                  <a:extLst>
                    <a:ext uri="{9D8B030D-6E8A-4147-A177-3AD203B41FA5}">
                      <a16:colId xmlns="" xmlns:a16="http://schemas.microsoft.com/office/drawing/2014/main" val="1149015436"/>
                    </a:ext>
                  </a:extLst>
                </a:gridCol>
                <a:gridCol w="990600">
                  <a:extLst>
                    <a:ext uri="{9D8B030D-6E8A-4147-A177-3AD203B41FA5}">
                      <a16:colId xmlns="" xmlns:a16="http://schemas.microsoft.com/office/drawing/2014/main" val="1350628784"/>
                    </a:ext>
                  </a:extLst>
                </a:gridCol>
                <a:gridCol w="1219200">
                  <a:extLst>
                    <a:ext uri="{9D8B030D-6E8A-4147-A177-3AD203B41FA5}">
                      <a16:colId xmlns="" xmlns:a16="http://schemas.microsoft.com/office/drawing/2014/main" val="1528742353"/>
                    </a:ext>
                  </a:extLst>
                </a:gridCol>
                <a:gridCol w="990600">
                  <a:extLst>
                    <a:ext uri="{9D8B030D-6E8A-4147-A177-3AD203B41FA5}">
                      <a16:colId xmlns="" xmlns:a16="http://schemas.microsoft.com/office/drawing/2014/main" val="1658675949"/>
                    </a:ext>
                  </a:extLst>
                </a:gridCol>
                <a:gridCol w="1066800">
                  <a:extLst>
                    <a:ext uri="{9D8B030D-6E8A-4147-A177-3AD203B41FA5}">
                      <a16:colId xmlns="" xmlns:a16="http://schemas.microsoft.com/office/drawing/2014/main" val="2074377120"/>
                    </a:ext>
                  </a:extLst>
                </a:gridCol>
                <a:gridCol w="838200">
                  <a:extLst>
                    <a:ext uri="{9D8B030D-6E8A-4147-A177-3AD203B41FA5}">
                      <a16:colId xmlns="" xmlns:a16="http://schemas.microsoft.com/office/drawing/2014/main" val="3978915374"/>
                    </a:ext>
                  </a:extLst>
                </a:gridCol>
                <a:gridCol w="3200401">
                  <a:extLst>
                    <a:ext uri="{9D8B030D-6E8A-4147-A177-3AD203B41FA5}">
                      <a16:colId xmlns="" xmlns:a16="http://schemas.microsoft.com/office/drawing/2014/main" val="3858473592"/>
                    </a:ext>
                  </a:extLst>
                </a:gridCol>
              </a:tblGrid>
              <a:tr h="608532">
                <a:tc>
                  <a:txBody>
                    <a:bodyPr/>
                    <a:lstStyle/>
                    <a:p>
                      <a:pPr algn="ctr">
                        <a:lnSpc>
                          <a:spcPct val="107000"/>
                        </a:lnSpc>
                        <a:spcAft>
                          <a:spcPts val="0"/>
                        </a:spcAft>
                      </a:pPr>
                      <a:r>
                        <a:rPr lang="vi-VN" sz="1300" dirty="0">
                          <a:effectLst/>
                          <a:latin typeface="Times New Roman" panose="02020603050405020304" pitchFamily="18" charset="0"/>
                          <a:cs typeface="Times New Roman" panose="02020603050405020304" pitchFamily="18" charset="0"/>
                        </a:rPr>
                        <a:t>Tác giả</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300" dirty="0">
                          <a:effectLst/>
                          <a:latin typeface="Times New Roman" panose="02020603050405020304" pitchFamily="18" charset="0"/>
                          <a:cs typeface="Times New Roman" panose="02020603050405020304" pitchFamily="18" charset="0"/>
                        </a:rPr>
                        <a:t>Vị trí </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300" dirty="0">
                          <a:effectLst/>
                          <a:latin typeface="Times New Roman" panose="02020603050405020304" pitchFamily="18" charset="0"/>
                          <a:cs typeface="Times New Roman" panose="02020603050405020304" pitchFamily="18" charset="0"/>
                        </a:rPr>
                        <a:t>Loại nghiên cứu và số bệnh nhân</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300" dirty="0">
                          <a:effectLst/>
                          <a:latin typeface="Times New Roman" panose="02020603050405020304" pitchFamily="18" charset="0"/>
                          <a:cs typeface="Times New Roman" panose="02020603050405020304" pitchFamily="18" charset="0"/>
                        </a:rPr>
                        <a:t>Mục đích và khoảng cách</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en-US" sz="1300" dirty="0" err="1">
                          <a:effectLst/>
                          <a:latin typeface="Times New Roman" panose="02020603050405020304" pitchFamily="18" charset="0"/>
                          <a:cs typeface="Times New Roman" panose="02020603050405020304" pitchFamily="18" charset="0"/>
                        </a:rPr>
                        <a:t>Các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phương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pháp</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đo</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300" dirty="0">
                          <a:effectLst/>
                          <a:latin typeface="Times New Roman" panose="02020603050405020304" pitchFamily="18" charset="0"/>
                          <a:cs typeface="Times New Roman" panose="02020603050405020304" pitchFamily="18" charset="0"/>
                        </a:rPr>
                        <a:t>Theo dõi</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300" dirty="0">
                          <a:effectLst/>
                          <a:latin typeface="Times New Roman" panose="02020603050405020304" pitchFamily="18" charset="0"/>
                          <a:cs typeface="Times New Roman" panose="02020603050405020304" pitchFamily="18" charset="0"/>
                        </a:rPr>
                        <a:t>Kết quả</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extLst>
                  <a:ext uri="{0D108BD9-81ED-4DB2-BD59-A6C34878D82A}">
                    <a16:rowId xmlns="" xmlns:a16="http://schemas.microsoft.com/office/drawing/2014/main" val="3755053152"/>
                  </a:ext>
                </a:extLst>
              </a:tr>
              <a:tr h="2362734">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Randelli và cộng sự</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Chop xoay (Rotator cuff)</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Trường hợp với nhóm N=14</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Đánh giá hiệu quả của việc sử dụng kết hợp PRP và tan thrombin tự động trên kết cục chức năng</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Thang VAS, thang UCLA, thang điểm Constant</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Trước, sau 6, 12, 24 tháng</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24 tháng: 3 bệnh nhân đạt được kết quả tốt đẹp và đạt 10 điểm tốt theo điểm UCLA; Theo điểm số Constant tất cả các kết quả cuối cùng là xuất sắc</a:t>
                      </a:r>
                    </a:p>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VAS đã cải thiện điểm số từ 5.31 (61.84) từ đầu xuống 1.00 (60.58) tại lần theo dõi cuối cùng</a:t>
                      </a:r>
                    </a:p>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Thang điểm UCLA được cải thiện từ 16.54 (65.46) trước điều trị lên 32.92 (61.19) tại lần theo dõi cuối cùng</a:t>
                      </a:r>
                    </a:p>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Các điểm số liên tục được cải thiện từ 54,62 (616,98) trước khi chuyển sang 85,23 (67,22) tại lần theo dõi cuối cùng</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extLst>
                  <a:ext uri="{0D108BD9-81ED-4DB2-BD59-A6C34878D82A}">
                    <a16:rowId xmlns="" xmlns:a16="http://schemas.microsoft.com/office/drawing/2014/main" val="310160863"/>
                  </a:ext>
                </a:extLst>
              </a:tr>
              <a:tr h="2362734">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Sanchez và cộng sự</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Gân A-sin</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Nghiên cứu đối chứng (N = 12)</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Đánh giá hiệu quả của tiêm PRP và màng fibrin trong việc phục hồi tổn thương gân A-sin</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Thời gian để cử động dễ dàng, thời gian để chạy lại nhẹ nhàng, thời gian để trở lại cuộc thi thể thao quy </a:t>
                      </a:r>
                      <a:r>
                        <a:rPr lang="vi-VN" sz="1300" dirty="0" smtClean="0">
                          <a:effectLst/>
                          <a:latin typeface="Times New Roman" panose="02020603050405020304" pitchFamily="18" charset="0"/>
                          <a:cs typeface="Times New Roman" panose="02020603050405020304" pitchFamily="18" charset="0"/>
                        </a:rPr>
                        <a:t>mô</a:t>
                      </a:r>
                      <a:r>
                        <a:rPr lang="en-US" sz="1300" baseline="0" dirty="0" smtClean="0">
                          <a:effectLst/>
                          <a:latin typeface="Times New Roman" panose="02020603050405020304" pitchFamily="18" charset="0"/>
                          <a:cs typeface="Times New Roman" panose="02020603050405020304" pitchFamily="18" charset="0"/>
                        </a:rPr>
                        <a:t> </a:t>
                      </a:r>
                      <a:r>
                        <a:rPr lang="vi-VN" sz="1300" dirty="0" smtClean="0">
                          <a:effectLst/>
                          <a:latin typeface="Times New Roman" panose="02020603050405020304" pitchFamily="18" charset="0"/>
                          <a:cs typeface="Times New Roman" panose="02020603050405020304" pitchFamily="18" charset="0"/>
                        </a:rPr>
                        <a:t>Cincinnati</a:t>
                      </a:r>
                      <a:r>
                        <a:rPr lang="vi-VN" sz="1300" dirty="0">
                          <a:effectLst/>
                          <a:latin typeface="Times New Roman" panose="02020603050405020304" pitchFamily="18" charset="0"/>
                          <a:cs typeface="Times New Roman" panose="02020603050405020304" pitchFamily="18" charset="0"/>
                        </a:rPr>
                        <a:t>, đánh giá siêu âm</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Hai lần trong tháng đầu tiên, sau đó mỗi 4 đến 6 tuần cho đến 6 tháng sau, sau đó là 9 tháng và 1 năm</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Thời gian để cử động tự do đầy đủ: 7 tuần trong nhóm PRP và 11 tuần trong nhóm đối chứng.</a:t>
                      </a:r>
                    </a:p>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Thời gian chạy nhẹ nhàng: 11 tuần trong nhóm PRP và 18 tuần trong nhóm đối chứng.</a:t>
                      </a:r>
                    </a:p>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Thời gian trở lại tập luyện: 14 tuần trong nhóm PRP và 22 tuần trong nhóm đối chứng.</a:t>
                      </a:r>
                    </a:p>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Bệnh nhân điều trị PRP cần 14 tuần để trở lại với tổn thương nặng so với 22 tuần cần thiết cho nhóm đối chứng.</a:t>
                      </a:r>
                    </a:p>
                    <a:p>
                      <a:pPr>
                        <a:lnSpc>
                          <a:spcPct val="107000"/>
                        </a:lnSpc>
                        <a:spcAft>
                          <a:spcPts val="0"/>
                        </a:spcAft>
                      </a:pPr>
                      <a:r>
                        <a:rPr lang="vi-VN" sz="1300" dirty="0">
                          <a:effectLst/>
                          <a:latin typeface="Times New Roman" panose="02020603050405020304" pitchFamily="18" charset="0"/>
                          <a:cs typeface="Times New Roman" panose="02020603050405020304" pitchFamily="18" charset="0"/>
                        </a:rPr>
                        <a:t>Siêu âm: tăng trung bình đường kính callus là 298 6 90% đối chứng và 499 6 91% ở nhóm PRP</a:t>
                      </a:r>
                      <a:endParaRPr lang="vi-VN"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extLst>
                  <a:ext uri="{0D108BD9-81ED-4DB2-BD59-A6C34878D82A}">
                    <a16:rowId xmlns="" xmlns:a16="http://schemas.microsoft.com/office/drawing/2014/main" val="2364799201"/>
                  </a:ext>
                </a:extLst>
              </a:tr>
            </a:tbl>
          </a:graphicData>
        </a:graphic>
      </p:graphicFrame>
      <p:sp>
        <p:nvSpPr>
          <p:cNvPr id="5" name="Title 1">
            <a:extLst>
              <a:ext uri="{FF2B5EF4-FFF2-40B4-BE49-F238E27FC236}">
                <a16:creationId xmlns="" xmlns:a16="http://schemas.microsoft.com/office/drawing/2014/main" id="{CC99ADF5-F777-4199-B366-2625D67AF05F}"/>
              </a:ext>
            </a:extLst>
          </p:cNvPr>
          <p:cNvSpPr>
            <a:spLocks noGrp="1"/>
          </p:cNvSpPr>
          <p:nvPr>
            <p:ph type="title"/>
          </p:nvPr>
        </p:nvSpPr>
        <p:spPr>
          <a:xfrm>
            <a:off x="457200" y="381000"/>
            <a:ext cx="8229600" cy="990600"/>
          </a:xfrm>
        </p:spPr>
        <p:txBody>
          <a:bodyPr>
            <a:noAutofit/>
          </a:bodyPr>
          <a:lstStyle/>
          <a:p>
            <a:pPr algn="ctr"/>
            <a:r>
              <a:rPr lang="vi-VN" sz="2800" b="1" dirty="0">
                <a:latin typeface="Times New Roman" panose="02020603050405020304" pitchFamily="18" charset="0"/>
                <a:cs typeface="Times New Roman" panose="02020603050405020304" pitchFamily="18" charset="0"/>
              </a:rPr>
              <a:t>Một số nghiên cứu về ứng dụng lâm sàng PRP</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482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8B6F2555-374D-471A-BA72-19BD82B8AE39}"/>
              </a:ext>
            </a:extLst>
          </p:cNvPr>
          <p:cNvGraphicFramePr>
            <a:graphicFrameLocks noGrp="1"/>
          </p:cNvGraphicFramePr>
          <p:nvPr>
            <p:ph idx="1"/>
            <p:extLst>
              <p:ext uri="{D42A27DB-BD31-4B8C-83A1-F6EECF244321}">
                <p14:modId xmlns:p14="http://schemas.microsoft.com/office/powerpoint/2010/main" val="3033943840"/>
              </p:ext>
            </p:extLst>
          </p:nvPr>
        </p:nvGraphicFramePr>
        <p:xfrm>
          <a:off x="152400" y="1003211"/>
          <a:ext cx="8839201" cy="5702389"/>
        </p:xfrm>
        <a:graphic>
          <a:graphicData uri="http://schemas.openxmlformats.org/drawingml/2006/table">
            <a:tbl>
              <a:tblPr firstRow="1" firstCol="1" bandRow="1">
                <a:tableStyleId>{5C22544A-7EE6-4342-B048-85BDC9FD1C3A}</a:tableStyleId>
              </a:tblPr>
              <a:tblGrid>
                <a:gridCol w="710293">
                  <a:extLst>
                    <a:ext uri="{9D8B030D-6E8A-4147-A177-3AD203B41FA5}">
                      <a16:colId xmlns="" xmlns:a16="http://schemas.microsoft.com/office/drawing/2014/main" val="1396161691"/>
                    </a:ext>
                  </a:extLst>
                </a:gridCol>
                <a:gridCol w="1104900">
                  <a:extLst>
                    <a:ext uri="{9D8B030D-6E8A-4147-A177-3AD203B41FA5}">
                      <a16:colId xmlns="" xmlns:a16="http://schemas.microsoft.com/office/drawing/2014/main" val="1383836563"/>
                    </a:ext>
                  </a:extLst>
                </a:gridCol>
                <a:gridCol w="1104900">
                  <a:extLst>
                    <a:ext uri="{9D8B030D-6E8A-4147-A177-3AD203B41FA5}">
                      <a16:colId xmlns="" xmlns:a16="http://schemas.microsoft.com/office/drawing/2014/main" val="3365176991"/>
                    </a:ext>
                  </a:extLst>
                </a:gridCol>
                <a:gridCol w="1420586">
                  <a:extLst>
                    <a:ext uri="{9D8B030D-6E8A-4147-A177-3AD203B41FA5}">
                      <a16:colId xmlns="" xmlns:a16="http://schemas.microsoft.com/office/drawing/2014/main" val="1591562602"/>
                    </a:ext>
                  </a:extLst>
                </a:gridCol>
                <a:gridCol w="806922">
                  <a:extLst>
                    <a:ext uri="{9D8B030D-6E8A-4147-A177-3AD203B41FA5}">
                      <a16:colId xmlns="" xmlns:a16="http://schemas.microsoft.com/office/drawing/2014/main" val="3127047734"/>
                    </a:ext>
                  </a:extLst>
                </a:gridCol>
                <a:gridCol w="1199354">
                  <a:extLst>
                    <a:ext uri="{9D8B030D-6E8A-4147-A177-3AD203B41FA5}">
                      <a16:colId xmlns="" xmlns:a16="http://schemas.microsoft.com/office/drawing/2014/main" val="2148026512"/>
                    </a:ext>
                  </a:extLst>
                </a:gridCol>
                <a:gridCol w="2492246">
                  <a:extLst>
                    <a:ext uri="{9D8B030D-6E8A-4147-A177-3AD203B41FA5}">
                      <a16:colId xmlns="" xmlns:a16="http://schemas.microsoft.com/office/drawing/2014/main" val="1914607619"/>
                    </a:ext>
                  </a:extLst>
                </a:gridCol>
              </a:tblGrid>
              <a:tr h="589073">
                <a:tc>
                  <a:txBody>
                    <a:bodyPr/>
                    <a:lstStyle/>
                    <a:p>
                      <a:pPr algn="ctr">
                        <a:lnSpc>
                          <a:spcPct val="107000"/>
                        </a:lnSpc>
                        <a:spcAft>
                          <a:spcPts val="0"/>
                        </a:spcAft>
                      </a:pPr>
                      <a:r>
                        <a:rPr lang="vi-VN" sz="1400" dirty="0">
                          <a:effectLst/>
                          <a:latin typeface="Times New Roman" panose="02020603050405020304" pitchFamily="18" charset="0"/>
                          <a:cs typeface="Times New Roman" panose="02020603050405020304" pitchFamily="18" charset="0"/>
                        </a:rPr>
                        <a:t>Tác giả</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400" dirty="0">
                          <a:effectLst/>
                          <a:latin typeface="Times New Roman" panose="02020603050405020304" pitchFamily="18" charset="0"/>
                          <a:cs typeface="Times New Roman" panose="02020603050405020304" pitchFamily="18" charset="0"/>
                        </a:rPr>
                        <a:t>Vị trí </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400" dirty="0">
                          <a:effectLst/>
                          <a:latin typeface="Times New Roman" panose="02020603050405020304" pitchFamily="18" charset="0"/>
                          <a:cs typeface="Times New Roman" panose="02020603050405020304" pitchFamily="18" charset="0"/>
                        </a:rPr>
                        <a:t>Loại nghiên cứu và số bệnh nhân</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400" dirty="0">
                          <a:effectLst/>
                          <a:latin typeface="Times New Roman" panose="02020603050405020304" pitchFamily="18" charset="0"/>
                          <a:cs typeface="Times New Roman" panose="02020603050405020304" pitchFamily="18" charset="0"/>
                        </a:rPr>
                        <a:t>Mục đích và khoảng cách</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pháp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đo</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400" dirty="0">
                          <a:effectLst/>
                          <a:latin typeface="Times New Roman" panose="02020603050405020304" pitchFamily="18" charset="0"/>
                          <a:cs typeface="Times New Roman" panose="02020603050405020304" pitchFamily="18" charset="0"/>
                        </a:rPr>
                        <a:t>Theo dõi</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400" dirty="0">
                          <a:effectLst/>
                          <a:latin typeface="Times New Roman" panose="02020603050405020304" pitchFamily="18" charset="0"/>
                          <a:cs typeface="Times New Roman" panose="02020603050405020304" pitchFamily="18" charset="0"/>
                        </a:rPr>
                        <a:t>Kết quả</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extLst>
                  <a:ext uri="{0D108BD9-81ED-4DB2-BD59-A6C34878D82A}">
                    <a16:rowId xmlns="" xmlns:a16="http://schemas.microsoft.com/office/drawing/2014/main" val="4089168136"/>
                  </a:ext>
                </a:extLst>
              </a:tr>
              <a:tr h="2999223">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Orrego và cộng sự</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Phục hồi dây chằng chéo ACL (anterior cruciate ligament)</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Thử nghiệm đối chứng ngẫu nhiên (N = 108 được chia thành 4 nhóm)</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Đánh giá hiệu quả của PRP đối với việc chữa lành vết thương ghép gân kheo và kết quả chức năng</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MRI</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3 và 6 tháng</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59% trong nhóm kiểm soát cho thấy không có mở rộng ống tunnel, so với 89% trong nhóm BP (xương xốp) và 81% trong nhóm PRPBP</a:t>
                      </a:r>
                    </a:p>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67% ở nhóm chứng không có mặt giới hạn giữa phần được ghép và xương trong ống tunnel phần đùi, so với 88% ở nhóm PRP và 70% ở nhóm PRP-BP</a:t>
                      </a:r>
                    </a:p>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Sau 6 tháng sau phẫu thuật, MRI phát hiện tín hiệu ghép cường độ thấp ở 100% bệnh nhân thuộc nhóm PRP, so với 78% nhóm chứng</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extLst>
                  <a:ext uri="{0D108BD9-81ED-4DB2-BD59-A6C34878D82A}">
                    <a16:rowId xmlns="" xmlns:a16="http://schemas.microsoft.com/office/drawing/2014/main" val="3821738069"/>
                  </a:ext>
                </a:extLst>
              </a:tr>
              <a:tr h="1593303">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Silva và Sampaio</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Phục hồi dây chằng chéo ACL</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a:effectLst/>
                          <a:latin typeface="Times New Roman" panose="02020603050405020304" pitchFamily="18" charset="0"/>
                          <a:cs typeface="Times New Roman" panose="02020603050405020304" pitchFamily="18" charset="0"/>
                        </a:rPr>
                        <a:t>Nghiên cứu lớn triển vọng (N = 40)</a:t>
                      </a:r>
                      <a:endParaRPr lang="vi-VN" sz="14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a:effectLst/>
                          <a:latin typeface="Times New Roman" panose="02020603050405020304" pitchFamily="18" charset="0"/>
                          <a:cs typeface="Times New Roman" panose="02020603050405020304" pitchFamily="18" charset="0"/>
                        </a:rPr>
                        <a:t>Đánh giá hiệu quả của PRP đối với việc tích hợp xương-gân trong tái tạo ACL với gân kheo</a:t>
                      </a:r>
                      <a:endParaRPr lang="vi-VN" sz="14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a:effectLst/>
                          <a:latin typeface="Times New Roman" panose="02020603050405020304" pitchFamily="18" charset="0"/>
                          <a:cs typeface="Times New Roman" panose="02020603050405020304" pitchFamily="18" charset="0"/>
                        </a:rPr>
                        <a:t>MRI</a:t>
                      </a:r>
                      <a:endParaRPr lang="vi-VN" sz="14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a:effectLst/>
                          <a:latin typeface="Times New Roman" panose="02020603050405020304" pitchFamily="18" charset="0"/>
                          <a:cs typeface="Times New Roman" panose="02020603050405020304" pitchFamily="18" charset="0"/>
                        </a:rPr>
                        <a:t>3 tháng</a:t>
                      </a:r>
                      <a:endParaRPr lang="vi-VN" sz="14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400" dirty="0">
                          <a:effectLst/>
                          <a:latin typeface="Times New Roman" panose="02020603050405020304" pitchFamily="18" charset="0"/>
                          <a:cs typeface="Times New Roman" panose="02020603050405020304" pitchFamily="18" charset="0"/>
                        </a:rPr>
                        <a:t>Không có sự khác biệt về kết quả MRI giữa các nhóm liên quan đến việc tích hợp xương-gân</a:t>
                      </a:r>
                      <a:endParaRPr lang="vi-VN"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extLst>
                  <a:ext uri="{0D108BD9-81ED-4DB2-BD59-A6C34878D82A}">
                    <a16:rowId xmlns="" xmlns:a16="http://schemas.microsoft.com/office/drawing/2014/main" val="1673774085"/>
                  </a:ext>
                </a:extLst>
              </a:tr>
            </a:tbl>
          </a:graphicData>
        </a:graphic>
      </p:graphicFrame>
      <p:sp>
        <p:nvSpPr>
          <p:cNvPr id="5" name="Title 1">
            <a:extLst>
              <a:ext uri="{FF2B5EF4-FFF2-40B4-BE49-F238E27FC236}">
                <a16:creationId xmlns="" xmlns:a16="http://schemas.microsoft.com/office/drawing/2014/main" id="{CC99ADF5-F777-4199-B366-2625D67AF05F}"/>
              </a:ext>
            </a:extLst>
          </p:cNvPr>
          <p:cNvSpPr>
            <a:spLocks noGrp="1"/>
          </p:cNvSpPr>
          <p:nvPr>
            <p:ph type="title"/>
          </p:nvPr>
        </p:nvSpPr>
        <p:spPr>
          <a:xfrm>
            <a:off x="457200" y="381000"/>
            <a:ext cx="8229600" cy="990600"/>
          </a:xfrm>
        </p:spPr>
        <p:txBody>
          <a:bodyPr>
            <a:noAutofit/>
          </a:bodyPr>
          <a:lstStyle/>
          <a:p>
            <a:pPr algn="ctr"/>
            <a:r>
              <a:rPr lang="vi-VN" sz="2800" b="1" dirty="0">
                <a:latin typeface="Times New Roman" panose="02020603050405020304" pitchFamily="18" charset="0"/>
                <a:cs typeface="Times New Roman" panose="02020603050405020304" pitchFamily="18" charset="0"/>
              </a:rPr>
              <a:t>Một số nghiên cứu về ứng dụng lâm sàng PRP</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155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93C68120-DDC4-40FA-8E95-2A5F1BF877AB}"/>
              </a:ext>
            </a:extLst>
          </p:cNvPr>
          <p:cNvGraphicFramePr>
            <a:graphicFrameLocks noGrp="1"/>
          </p:cNvGraphicFramePr>
          <p:nvPr>
            <p:ph idx="1"/>
            <p:extLst>
              <p:ext uri="{D42A27DB-BD31-4B8C-83A1-F6EECF244321}">
                <p14:modId xmlns:p14="http://schemas.microsoft.com/office/powerpoint/2010/main" val="1050933671"/>
              </p:ext>
            </p:extLst>
          </p:nvPr>
        </p:nvGraphicFramePr>
        <p:xfrm>
          <a:off x="152400" y="990600"/>
          <a:ext cx="8839199" cy="3391980"/>
        </p:xfrm>
        <a:graphic>
          <a:graphicData uri="http://schemas.openxmlformats.org/drawingml/2006/table">
            <a:tbl>
              <a:tblPr firstRow="1" firstCol="1" bandRow="1">
                <a:tableStyleId>{5C22544A-7EE6-4342-B048-85BDC9FD1C3A}</a:tableStyleId>
              </a:tblPr>
              <a:tblGrid>
                <a:gridCol w="904308">
                  <a:extLst>
                    <a:ext uri="{9D8B030D-6E8A-4147-A177-3AD203B41FA5}">
                      <a16:colId xmlns="" xmlns:a16="http://schemas.microsoft.com/office/drawing/2014/main" val="1818103421"/>
                    </a:ext>
                  </a:extLst>
                </a:gridCol>
                <a:gridCol w="1115994">
                  <a:extLst>
                    <a:ext uri="{9D8B030D-6E8A-4147-A177-3AD203B41FA5}">
                      <a16:colId xmlns="" xmlns:a16="http://schemas.microsoft.com/office/drawing/2014/main" val="2922718539"/>
                    </a:ext>
                  </a:extLst>
                </a:gridCol>
                <a:gridCol w="1075815">
                  <a:extLst>
                    <a:ext uri="{9D8B030D-6E8A-4147-A177-3AD203B41FA5}">
                      <a16:colId xmlns="" xmlns:a16="http://schemas.microsoft.com/office/drawing/2014/main" val="3600994387"/>
                    </a:ext>
                  </a:extLst>
                </a:gridCol>
                <a:gridCol w="1121992">
                  <a:extLst>
                    <a:ext uri="{9D8B030D-6E8A-4147-A177-3AD203B41FA5}">
                      <a16:colId xmlns="" xmlns:a16="http://schemas.microsoft.com/office/drawing/2014/main" val="168606209"/>
                    </a:ext>
                  </a:extLst>
                </a:gridCol>
                <a:gridCol w="929492">
                  <a:extLst>
                    <a:ext uri="{9D8B030D-6E8A-4147-A177-3AD203B41FA5}">
                      <a16:colId xmlns="" xmlns:a16="http://schemas.microsoft.com/office/drawing/2014/main" val="2627852797"/>
                    </a:ext>
                  </a:extLst>
                </a:gridCol>
                <a:gridCol w="1199353">
                  <a:extLst>
                    <a:ext uri="{9D8B030D-6E8A-4147-A177-3AD203B41FA5}">
                      <a16:colId xmlns="" xmlns:a16="http://schemas.microsoft.com/office/drawing/2014/main" val="525563307"/>
                    </a:ext>
                  </a:extLst>
                </a:gridCol>
                <a:gridCol w="2492245">
                  <a:extLst>
                    <a:ext uri="{9D8B030D-6E8A-4147-A177-3AD203B41FA5}">
                      <a16:colId xmlns="" xmlns:a16="http://schemas.microsoft.com/office/drawing/2014/main" val="4089083230"/>
                    </a:ext>
                  </a:extLst>
                </a:gridCol>
              </a:tblGrid>
              <a:tr h="619862">
                <a:tc>
                  <a:txBody>
                    <a:bodyPr/>
                    <a:lstStyle/>
                    <a:p>
                      <a:pPr algn="ctr">
                        <a:lnSpc>
                          <a:spcPct val="107000"/>
                        </a:lnSpc>
                        <a:spcAft>
                          <a:spcPts val="0"/>
                        </a:spcAft>
                      </a:pPr>
                      <a:r>
                        <a:rPr lang="vi-VN" sz="1600" dirty="0">
                          <a:effectLst/>
                          <a:latin typeface="Times New Roman" panose="02020603050405020304" pitchFamily="18" charset="0"/>
                          <a:cs typeface="Times New Roman" panose="02020603050405020304" pitchFamily="18" charset="0"/>
                        </a:rPr>
                        <a:t>Tác giả</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600" dirty="0">
                          <a:effectLst/>
                          <a:latin typeface="Times New Roman" panose="02020603050405020304" pitchFamily="18" charset="0"/>
                          <a:cs typeface="Times New Roman" panose="02020603050405020304" pitchFamily="18" charset="0"/>
                        </a:rPr>
                        <a:t>Vị trí </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600" dirty="0">
                          <a:effectLst/>
                          <a:latin typeface="Times New Roman" panose="02020603050405020304" pitchFamily="18" charset="0"/>
                          <a:cs typeface="Times New Roman" panose="02020603050405020304" pitchFamily="18" charset="0"/>
                        </a:rPr>
                        <a:t>Loại nghiên cứu và số bệnh nhân</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600" dirty="0">
                          <a:effectLst/>
                          <a:latin typeface="Times New Roman" panose="02020603050405020304" pitchFamily="18" charset="0"/>
                          <a:cs typeface="Times New Roman" panose="02020603050405020304" pitchFamily="18" charset="0"/>
                        </a:rPr>
                        <a:t>Mục đích và khoảng cách</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en-US" sz="1600" dirty="0" err="1">
                          <a:effectLst/>
                          <a:latin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pháp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đo</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600" dirty="0">
                          <a:effectLst/>
                          <a:latin typeface="Times New Roman" panose="02020603050405020304" pitchFamily="18" charset="0"/>
                          <a:cs typeface="Times New Roman" panose="02020603050405020304" pitchFamily="18" charset="0"/>
                        </a:rPr>
                        <a:t>Theo dõi</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tc>
                  <a:txBody>
                    <a:bodyPr/>
                    <a:lstStyle/>
                    <a:p>
                      <a:pPr algn="ctr">
                        <a:lnSpc>
                          <a:spcPct val="107000"/>
                        </a:lnSpc>
                        <a:spcAft>
                          <a:spcPts val="0"/>
                        </a:spcAft>
                      </a:pPr>
                      <a:r>
                        <a:rPr lang="vi-VN" sz="1600" dirty="0">
                          <a:effectLst/>
                          <a:latin typeface="Times New Roman" panose="02020603050405020304" pitchFamily="18" charset="0"/>
                          <a:cs typeface="Times New Roman" panose="02020603050405020304" pitchFamily="18" charset="0"/>
                        </a:rPr>
                        <a:t>Kết quả</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nchor="ctr"/>
                </a:tc>
                <a:extLst>
                  <a:ext uri="{0D108BD9-81ED-4DB2-BD59-A6C34878D82A}">
                    <a16:rowId xmlns="" xmlns:a16="http://schemas.microsoft.com/office/drawing/2014/main" val="4069551858"/>
                  </a:ext>
                </a:extLst>
              </a:tr>
              <a:tr h="1890223">
                <a:tc>
                  <a:txBody>
                    <a:bodyPr/>
                    <a:lstStyle/>
                    <a:p>
                      <a:pPr>
                        <a:lnSpc>
                          <a:spcPct val="107000"/>
                        </a:lnSpc>
                        <a:spcAft>
                          <a:spcPts val="0"/>
                        </a:spcAft>
                      </a:pPr>
                      <a:r>
                        <a:rPr lang="vi-VN" sz="1600">
                          <a:effectLst/>
                          <a:latin typeface="Times New Roman" panose="02020603050405020304" pitchFamily="18" charset="0"/>
                          <a:cs typeface="Times New Roman" panose="02020603050405020304" pitchFamily="18" charset="0"/>
                        </a:rPr>
                        <a:t>Sanchez và cộng sự</a:t>
                      </a:r>
                      <a:endParaRPr lang="vi-VN" sz="160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600" dirty="0">
                          <a:effectLst/>
                          <a:latin typeface="Times New Roman" panose="02020603050405020304" pitchFamily="18" charset="0"/>
                          <a:cs typeface="Times New Roman" panose="02020603050405020304" pitchFamily="18" charset="0"/>
                        </a:rPr>
                        <a:t>Gân A-sin</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600" dirty="0">
                          <a:effectLst/>
                          <a:latin typeface="Times New Roman" panose="02020603050405020304" pitchFamily="18" charset="0"/>
                          <a:cs typeface="Times New Roman" panose="02020603050405020304" pitchFamily="18" charset="0"/>
                        </a:rPr>
                        <a:t>2 trường hợp báo cáo</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600" dirty="0">
                          <a:effectLst/>
                          <a:latin typeface="Times New Roman" panose="02020603050405020304" pitchFamily="18" charset="0"/>
                          <a:cs typeface="Times New Roman" panose="02020603050405020304" pitchFamily="18" charset="0"/>
                        </a:rPr>
                        <a:t>Đánh giá hiệu quả của ứng dụng PRP trong việc kiểm soát các biến chứng sau khi phẫu thuật điều trị gân Achilles</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600" dirty="0">
                          <a:effectLst/>
                          <a:latin typeface="Times New Roman" panose="02020603050405020304" pitchFamily="18" charset="0"/>
                          <a:cs typeface="Times New Roman" panose="02020603050405020304" pitchFamily="18" charset="0"/>
                        </a:rPr>
                        <a:t>Phục hồi chức năng với MRI (chụp cộng hưởng từ)</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600" dirty="0">
                          <a:effectLst/>
                          <a:latin typeface="Times New Roman" panose="02020603050405020304" pitchFamily="18" charset="0"/>
                          <a:cs typeface="Times New Roman" panose="02020603050405020304" pitchFamily="18" charset="0"/>
                        </a:rPr>
                        <a:t>Trường hợp 1: Theo dõi 11 tháng; Trường hợp 2: Theo dõi 5 năm</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tc>
                  <a:txBody>
                    <a:bodyPr/>
                    <a:lstStyle/>
                    <a:p>
                      <a:pPr>
                        <a:lnSpc>
                          <a:spcPct val="107000"/>
                        </a:lnSpc>
                        <a:spcAft>
                          <a:spcPts val="0"/>
                        </a:spcAft>
                      </a:pPr>
                      <a:r>
                        <a:rPr lang="vi-VN" sz="1600" dirty="0">
                          <a:effectLst/>
                          <a:latin typeface="Times New Roman" panose="02020603050405020304" pitchFamily="18" charset="0"/>
                          <a:cs typeface="Times New Roman" panose="02020603050405020304" pitchFamily="18" charset="0"/>
                        </a:rPr>
                        <a:t>MRI cho thấy sự dày lên của gân trong 1 trường hợp</a:t>
                      </a:r>
                    </a:p>
                    <a:p>
                      <a:pPr>
                        <a:lnSpc>
                          <a:spcPct val="107000"/>
                        </a:lnSpc>
                        <a:spcAft>
                          <a:spcPts val="0"/>
                        </a:spcAft>
                      </a:pPr>
                      <a:r>
                        <a:rPr lang="vi-VN" sz="1600" dirty="0">
                          <a:effectLst/>
                          <a:latin typeface="Times New Roman" panose="02020603050405020304" pitchFamily="18" charset="0"/>
                          <a:cs typeface="Times New Roman" panose="02020603050405020304" pitchFamily="18" charset="0"/>
                        </a:rPr>
                        <a:t>Cả hai vận động viên đều có thể trở lại chơi thể thao (14 tuần để tiếp tục luyện tập bóng đá và 28 tuần để tiếp tục leo núi)</a:t>
                      </a:r>
                    </a:p>
                    <a:p>
                      <a:pPr>
                        <a:lnSpc>
                          <a:spcPct val="107000"/>
                        </a:lnSpc>
                        <a:spcAft>
                          <a:spcPts val="0"/>
                        </a:spcAft>
                      </a:pPr>
                      <a:r>
                        <a:rPr lang="vi-VN" sz="1600" dirty="0">
                          <a:effectLst/>
                          <a:latin typeface="Times New Roman" panose="02020603050405020304" pitchFamily="18" charset="0"/>
                          <a:cs typeface="Times New Roman" panose="02020603050405020304" pitchFamily="18" charset="0"/>
                        </a:rPr>
                        <a:t>Không tái phát</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669" marR="8669" marT="0" marB="0"/>
                </a:tc>
                <a:extLst>
                  <a:ext uri="{0D108BD9-81ED-4DB2-BD59-A6C34878D82A}">
                    <a16:rowId xmlns="" xmlns:a16="http://schemas.microsoft.com/office/drawing/2014/main" val="3884049876"/>
                  </a:ext>
                </a:extLst>
              </a:tr>
            </a:tbl>
          </a:graphicData>
        </a:graphic>
      </p:graphicFrame>
      <p:graphicFrame>
        <p:nvGraphicFramePr>
          <p:cNvPr id="6" name="Table 5">
            <a:extLst>
              <a:ext uri="{FF2B5EF4-FFF2-40B4-BE49-F238E27FC236}">
                <a16:creationId xmlns="" xmlns:a16="http://schemas.microsoft.com/office/drawing/2014/main" id="{BA6E9A8B-8A6D-4EAD-873B-A513BA0AC134}"/>
              </a:ext>
            </a:extLst>
          </p:cNvPr>
          <p:cNvGraphicFramePr>
            <a:graphicFrameLocks noGrp="1"/>
          </p:cNvGraphicFramePr>
          <p:nvPr>
            <p:extLst>
              <p:ext uri="{D42A27DB-BD31-4B8C-83A1-F6EECF244321}">
                <p14:modId xmlns:p14="http://schemas.microsoft.com/office/powerpoint/2010/main" val="323902766"/>
              </p:ext>
            </p:extLst>
          </p:nvPr>
        </p:nvGraphicFramePr>
        <p:xfrm>
          <a:off x="152400" y="11964671"/>
          <a:ext cx="8763000" cy="2131060"/>
        </p:xfrm>
        <a:graphic>
          <a:graphicData uri="http://schemas.openxmlformats.org/drawingml/2006/table">
            <a:tbl>
              <a:tblPr firstRow="1" bandRow="1">
                <a:tableStyleId>{5C22544A-7EE6-4342-B048-85BDC9FD1C3A}</a:tableStyleId>
              </a:tblPr>
              <a:tblGrid>
                <a:gridCol w="4381500">
                  <a:extLst>
                    <a:ext uri="{9D8B030D-6E8A-4147-A177-3AD203B41FA5}">
                      <a16:colId xmlns="" xmlns:a16="http://schemas.microsoft.com/office/drawing/2014/main" val="3476302947"/>
                    </a:ext>
                  </a:extLst>
                </a:gridCol>
                <a:gridCol w="4381500">
                  <a:extLst>
                    <a:ext uri="{9D8B030D-6E8A-4147-A177-3AD203B41FA5}">
                      <a16:colId xmlns="" xmlns:a16="http://schemas.microsoft.com/office/drawing/2014/main" val="3972161604"/>
                    </a:ext>
                  </a:extLst>
                </a:gridCol>
              </a:tblGrid>
              <a:tr h="370840">
                <a:tc>
                  <a:txBody>
                    <a:bodyPr/>
                    <a:lstStyle/>
                    <a:p>
                      <a:pPr>
                        <a:lnSpc>
                          <a:spcPct val="107000"/>
                        </a:lnSpc>
                        <a:spcAft>
                          <a:spcPts val="0"/>
                        </a:spcAft>
                      </a:pPr>
                      <a:r>
                        <a:rPr lang="vi-VN" sz="1400" dirty="0"/>
                        <a:t>AOFAS, American Orthopaedic Foot and Ankle Society; </a:t>
                      </a:r>
                    </a:p>
                    <a:p>
                      <a:pPr>
                        <a:lnSpc>
                          <a:spcPct val="107000"/>
                        </a:lnSpc>
                        <a:spcAft>
                          <a:spcPts val="0"/>
                        </a:spcAft>
                      </a:pPr>
                      <a:r>
                        <a:rPr lang="vi-VN" sz="1400" dirty="0"/>
                        <a:t>DASH, disabilities of the arm, shoulder and hand score; </a:t>
                      </a:r>
                    </a:p>
                    <a:p>
                      <a:pPr>
                        <a:lnSpc>
                          <a:spcPct val="107000"/>
                        </a:lnSpc>
                        <a:spcAft>
                          <a:spcPts val="0"/>
                        </a:spcAft>
                      </a:pPr>
                      <a:r>
                        <a:rPr lang="vi-VN" sz="1400" dirty="0"/>
                        <a:t>ELISA, enzyme-linked immunosorbent assay;</a:t>
                      </a:r>
                    </a:p>
                    <a:p>
                      <a:pPr>
                        <a:lnSpc>
                          <a:spcPct val="107000"/>
                        </a:lnSpc>
                        <a:spcAft>
                          <a:spcPts val="0"/>
                        </a:spcAft>
                      </a:pPr>
                      <a:r>
                        <a:rPr lang="vi-VN" sz="1400" dirty="0"/>
                        <a:t>EQ-VAS, EuroQol visual analogue scale; </a:t>
                      </a:r>
                    </a:p>
                    <a:p>
                      <a:pPr>
                        <a:lnSpc>
                          <a:spcPct val="107000"/>
                        </a:lnSpc>
                        <a:spcAft>
                          <a:spcPts val="0"/>
                        </a:spcAft>
                      </a:pPr>
                      <a:r>
                        <a:rPr lang="vi-VN" sz="1400" dirty="0"/>
                        <a:t>IKDC, International Knee Documentation Committee;</a:t>
                      </a:r>
                    </a:p>
                    <a:p>
                      <a:endParaRPr lang="vi-VN" sz="1400" dirty="0"/>
                    </a:p>
                  </a:txBody>
                  <a:tcPr/>
                </a:tc>
                <a:tc>
                  <a:txBody>
                    <a:bodyPr/>
                    <a:lstStyle/>
                    <a:p>
                      <a:pPr>
                        <a:lnSpc>
                          <a:spcPct val="107000"/>
                        </a:lnSpc>
                        <a:spcAft>
                          <a:spcPts val="0"/>
                        </a:spcAft>
                      </a:pPr>
                      <a:r>
                        <a:rPr lang="vi-VN" sz="1400" dirty="0"/>
                        <a:t>MRI, magnetic resonance imaging; </a:t>
                      </a:r>
                    </a:p>
                    <a:p>
                      <a:pPr>
                        <a:lnSpc>
                          <a:spcPct val="107000"/>
                        </a:lnSpc>
                        <a:spcAft>
                          <a:spcPts val="0"/>
                        </a:spcAft>
                      </a:pPr>
                      <a:r>
                        <a:rPr lang="vi-VN" sz="1400" dirty="0"/>
                        <a:t>PDUS, power Doppler ultrasonography; </a:t>
                      </a:r>
                    </a:p>
                    <a:p>
                      <a:pPr>
                        <a:lnSpc>
                          <a:spcPct val="107000"/>
                        </a:lnSpc>
                        <a:spcAft>
                          <a:spcPts val="0"/>
                        </a:spcAft>
                      </a:pPr>
                      <a:r>
                        <a:rPr lang="vi-VN" sz="1400" dirty="0"/>
                        <a:t>ROI, region of interest; </a:t>
                      </a:r>
                    </a:p>
                    <a:p>
                      <a:pPr>
                        <a:lnSpc>
                          <a:spcPct val="107000"/>
                        </a:lnSpc>
                        <a:spcAft>
                          <a:spcPts val="0"/>
                        </a:spcAft>
                      </a:pPr>
                      <a:r>
                        <a:rPr lang="vi-VN" sz="1400" dirty="0"/>
                        <a:t>ROM, range of motion; </a:t>
                      </a:r>
                    </a:p>
                    <a:p>
                      <a:pPr>
                        <a:lnSpc>
                          <a:spcPct val="107000"/>
                        </a:lnSpc>
                        <a:spcAft>
                          <a:spcPts val="0"/>
                        </a:spcAft>
                      </a:pPr>
                      <a:r>
                        <a:rPr lang="vi-VN" sz="1400" dirty="0"/>
                        <a:t>SF 36, Short Form (36) Health Survey; </a:t>
                      </a:r>
                    </a:p>
                    <a:p>
                      <a:pPr>
                        <a:lnSpc>
                          <a:spcPct val="107000"/>
                        </a:lnSpc>
                        <a:spcAft>
                          <a:spcPts val="0"/>
                        </a:spcAft>
                      </a:pPr>
                      <a:r>
                        <a:rPr lang="vi-VN" sz="1400" dirty="0"/>
                        <a:t>UCLA, University of California at Los Angeles; </a:t>
                      </a:r>
                    </a:p>
                    <a:p>
                      <a:pPr>
                        <a:lnSpc>
                          <a:spcPct val="107000"/>
                        </a:lnSpc>
                        <a:spcAft>
                          <a:spcPts val="0"/>
                        </a:spcAft>
                      </a:pPr>
                      <a:r>
                        <a:rPr lang="vi-VN" sz="1400" dirty="0"/>
                        <a:t>VISA-A, Victorian Institute of Sports Assessment-Achilles.</a:t>
                      </a:r>
                      <a:endParaRPr lang="vi-VN" sz="1400" dirty="0">
                        <a:ea typeface="Arial" panose="020B0604020202020204" pitchFamily="34" charset="0"/>
                        <a:cs typeface="Times New Roman" panose="02020603050405020304" pitchFamily="18" charset="0"/>
                      </a:endParaRPr>
                    </a:p>
                    <a:p>
                      <a:endParaRPr lang="vi-VN" sz="1400" dirty="0"/>
                    </a:p>
                  </a:txBody>
                  <a:tcPr/>
                </a:tc>
                <a:extLst>
                  <a:ext uri="{0D108BD9-81ED-4DB2-BD59-A6C34878D82A}">
                    <a16:rowId xmlns="" xmlns:a16="http://schemas.microsoft.com/office/drawing/2014/main" val="3091693837"/>
                  </a:ext>
                </a:extLst>
              </a:tr>
            </a:tbl>
          </a:graphicData>
        </a:graphic>
      </p:graphicFrame>
      <p:graphicFrame>
        <p:nvGraphicFramePr>
          <p:cNvPr id="8" name="Table 7">
            <a:extLst>
              <a:ext uri="{FF2B5EF4-FFF2-40B4-BE49-F238E27FC236}">
                <a16:creationId xmlns="" xmlns:a16="http://schemas.microsoft.com/office/drawing/2014/main" id="{77C89F6F-CEC9-4727-854C-8CAEF455490A}"/>
              </a:ext>
            </a:extLst>
          </p:cNvPr>
          <p:cNvGraphicFramePr>
            <a:graphicFrameLocks noGrp="1"/>
          </p:cNvGraphicFramePr>
          <p:nvPr>
            <p:extLst>
              <p:ext uri="{D42A27DB-BD31-4B8C-83A1-F6EECF244321}">
                <p14:modId xmlns:p14="http://schemas.microsoft.com/office/powerpoint/2010/main" val="295274228"/>
              </p:ext>
            </p:extLst>
          </p:nvPr>
        </p:nvGraphicFramePr>
        <p:xfrm>
          <a:off x="152400" y="4419600"/>
          <a:ext cx="8839200" cy="2042160"/>
        </p:xfrm>
        <a:graphic>
          <a:graphicData uri="http://schemas.openxmlformats.org/drawingml/2006/table">
            <a:tbl>
              <a:tblPr firstRow="1" bandRow="1">
                <a:tableStyleId>{5C22544A-7EE6-4342-B048-85BDC9FD1C3A}</a:tableStyleId>
              </a:tblPr>
              <a:tblGrid>
                <a:gridCol w="4419600">
                  <a:extLst>
                    <a:ext uri="{9D8B030D-6E8A-4147-A177-3AD203B41FA5}">
                      <a16:colId xmlns="" xmlns:a16="http://schemas.microsoft.com/office/drawing/2014/main" val="272045718"/>
                    </a:ext>
                  </a:extLst>
                </a:gridCol>
                <a:gridCol w="4419600">
                  <a:extLst>
                    <a:ext uri="{9D8B030D-6E8A-4147-A177-3AD203B41FA5}">
                      <a16:colId xmlns="" xmlns:a16="http://schemas.microsoft.com/office/drawing/2014/main" val="1735351295"/>
                    </a:ext>
                  </a:extLst>
                </a:gridCol>
              </a:tblGrid>
              <a:tr h="370840">
                <a:tc>
                  <a:txBody>
                    <a:bodyPr/>
                    <a:lstStyle/>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AOFAS, American Orthopaedic Foot and Ankle Society; </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DASH, disabilities of the arm, shoulder and hand score; </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ELISA, enzyme-linked immunosorbent assay;</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EQ-VAS, EuroQol visual analogue scale; </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IKDC, International Knee Documentation Committee;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b="1" kern="1200" dirty="0">
                          <a:solidFill>
                            <a:schemeClr val="lt1"/>
                          </a:solidFill>
                          <a:effectLst/>
                          <a:latin typeface="Times New Roman" panose="02020603050405020304" pitchFamily="18" charset="0"/>
                          <a:ea typeface="+mn-ea"/>
                          <a:cs typeface="Times New Roman" panose="02020603050405020304" pitchFamily="18" charset="0"/>
                        </a:rPr>
                        <a:t>MRI, magnetic resonance imaging; </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PDUS, power Doppler ultrasonography; </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ROI, region of interest; </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ROM, range of motion; </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SF 36, Short Form (36) Health Survey; </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UCLA, University of California at Los Angeles; </a:t>
                      </a:r>
                    </a:p>
                    <a:p>
                      <a:r>
                        <a:rPr lang="vi-VN" sz="1600" b="1" kern="1200" dirty="0">
                          <a:solidFill>
                            <a:schemeClr val="lt1"/>
                          </a:solidFill>
                          <a:effectLst/>
                          <a:latin typeface="Times New Roman" panose="02020603050405020304" pitchFamily="18" charset="0"/>
                          <a:ea typeface="+mn-ea"/>
                          <a:cs typeface="Times New Roman" panose="02020603050405020304" pitchFamily="18" charset="0"/>
                        </a:rPr>
                        <a:t>VISA-A, Victorian Institute of Sports Assessment-Achilles.</a:t>
                      </a:r>
                      <a:endParaRPr lang="vi-VN"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131544607"/>
                  </a:ext>
                </a:extLst>
              </a:tr>
            </a:tbl>
          </a:graphicData>
        </a:graphic>
      </p:graphicFrame>
      <p:sp>
        <p:nvSpPr>
          <p:cNvPr id="7" name="Title 1">
            <a:extLst>
              <a:ext uri="{FF2B5EF4-FFF2-40B4-BE49-F238E27FC236}">
                <a16:creationId xmlns="" xmlns:a16="http://schemas.microsoft.com/office/drawing/2014/main" id="{CC99ADF5-F777-4199-B366-2625D67AF05F}"/>
              </a:ext>
            </a:extLst>
          </p:cNvPr>
          <p:cNvSpPr>
            <a:spLocks noGrp="1"/>
          </p:cNvSpPr>
          <p:nvPr>
            <p:ph type="title"/>
          </p:nvPr>
        </p:nvSpPr>
        <p:spPr>
          <a:xfrm>
            <a:off x="457200" y="381000"/>
            <a:ext cx="8229600" cy="990600"/>
          </a:xfrm>
        </p:spPr>
        <p:txBody>
          <a:bodyPr>
            <a:noAutofit/>
          </a:bodyPr>
          <a:lstStyle/>
          <a:p>
            <a:pPr algn="ctr"/>
            <a:r>
              <a:rPr lang="vi-VN" sz="2800" b="1" dirty="0">
                <a:latin typeface="Times New Roman" panose="02020603050405020304" pitchFamily="18" charset="0"/>
                <a:cs typeface="Times New Roman" panose="02020603050405020304" pitchFamily="18" charset="0"/>
              </a:rPr>
              <a:t>Một số nghiên cứu về ứng dụng lâm sàng PRP</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03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663D06A-1135-470B-94C5-91F1E81A438E}"/>
              </a:ext>
            </a:extLst>
          </p:cNvPr>
          <p:cNvSpPr>
            <a:spLocks noGrp="1"/>
          </p:cNvSpPr>
          <p:nvPr>
            <p:ph type="title"/>
          </p:nvPr>
        </p:nvSpPr>
        <p:spPr>
          <a:xfrm>
            <a:off x="152400" y="228600"/>
            <a:ext cx="8458200" cy="1371600"/>
          </a:xfrm>
        </p:spPr>
        <p:txBody>
          <a:bodyPr/>
          <a:lstStyle/>
          <a:p>
            <a:pPr algn="ctr" eaLnBrk="1" fontAlgn="auto" hangingPunct="1">
              <a:spcAft>
                <a:spcPts val="0"/>
              </a:spcAft>
              <a:defRPr/>
            </a:pPr>
            <a:r>
              <a:rPr lang="en-US" dirty="0"/>
              <a:t>    </a:t>
            </a:r>
            <a:r>
              <a:rPr lang="en-US" b="1" dirty="0">
                <a:latin typeface="Times New Roman" panose="02020603050405020304" pitchFamily="18" charset="0"/>
                <a:cs typeface="Times New Roman" panose="02020603050405020304" pitchFamily="18" charset="0"/>
              </a:rPr>
              <a:t>4</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295400"/>
            <a:ext cx="4419600" cy="4419600"/>
          </a:xfrm>
          <a:prstGeom prst="rect">
            <a:avLst/>
          </a:prstGeom>
        </p:spPr>
      </p:pic>
    </p:spTree>
    <p:extLst>
      <p:ext uri="{BB962C8B-B14F-4D97-AF65-F5344CB8AC3E}">
        <p14:creationId xmlns:p14="http://schemas.microsoft.com/office/powerpoint/2010/main" val="3049659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7D91928-5ED3-49F1-8C01-42E2BF5A41F1}"/>
              </a:ext>
            </a:extLst>
          </p:cNvPr>
          <p:cNvPicPr>
            <a:picLocks noChangeAspect="1"/>
          </p:cNvPicPr>
          <p:nvPr/>
        </p:nvPicPr>
        <p:blipFill>
          <a:blip r:embed="rId2"/>
          <a:stretch>
            <a:fillRect/>
          </a:stretch>
        </p:blipFill>
        <p:spPr>
          <a:xfrm>
            <a:off x="-135778" y="244502"/>
            <a:ext cx="9508378" cy="4556098"/>
          </a:xfrm>
          <a:prstGeom prst="rect">
            <a:avLst/>
          </a:prstGeom>
        </p:spPr>
      </p:pic>
      <p:sp>
        <p:nvSpPr>
          <p:cNvPr id="5" name="Rounded Rectangle 4">
            <a:extLst>
              <a:ext uri="{FF2B5EF4-FFF2-40B4-BE49-F238E27FC236}">
                <a16:creationId xmlns="" xmlns:a16="http://schemas.microsoft.com/office/drawing/2014/main" id="{79821821-9D0C-4BC6-B2AD-FC494A657409}"/>
              </a:ext>
            </a:extLst>
          </p:cNvPr>
          <p:cNvSpPr/>
          <p:nvPr/>
        </p:nvSpPr>
        <p:spPr>
          <a:xfrm>
            <a:off x="990600" y="5305425"/>
            <a:ext cx="7391400" cy="14763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vi-VN" sz="2000" u="sng" dirty="0">
                <a:latin typeface="Times New Roman" panose="02020603050405020304" pitchFamily="18" charset="0"/>
                <a:cs typeface="Times New Roman" panose="02020603050405020304" pitchFamily="18" charset="0"/>
              </a:rPr>
              <a:t>Điểm số đau (pain scores) của nhóm điều trị bằng PRP thấp hơn nhóm đối chứng.</a:t>
            </a:r>
          </a:p>
          <a:p>
            <a:pPr lvl="1" eaLnBrk="1" fontAlgn="auto" hangingPunct="1">
              <a:spcBef>
                <a:spcPts val="0"/>
              </a:spcBef>
              <a:spcAft>
                <a:spcPts val="0"/>
              </a:spcAft>
              <a:defRPr/>
            </a:pPr>
            <a:r>
              <a:rPr lang="vi-VN" sz="2000" u="sng" dirty="0">
                <a:latin typeface="Times New Roman" panose="02020603050405020304" pitchFamily="18" charset="0"/>
                <a:cs typeface="Times New Roman" panose="02020603050405020304" pitchFamily="18" charset="0"/>
              </a:rPr>
              <a:t>Nhóm điều trị bằng PrP: cải thiện 60%</a:t>
            </a:r>
          </a:p>
          <a:p>
            <a:pPr lvl="1" eaLnBrk="1" fontAlgn="auto" hangingPunct="1">
              <a:spcBef>
                <a:spcPts val="0"/>
              </a:spcBef>
              <a:spcAft>
                <a:spcPts val="0"/>
              </a:spcAft>
              <a:defRPr/>
            </a:pPr>
            <a:r>
              <a:rPr lang="vi-VN" sz="2000" u="sng" dirty="0">
                <a:latin typeface="Times New Roman" panose="02020603050405020304" pitchFamily="18" charset="0"/>
                <a:cs typeface="Times New Roman" panose="02020603050405020304" pitchFamily="18" charset="0"/>
              </a:rPr>
              <a:t>Nhóm đối chứng: cải thiện 16%</a:t>
            </a:r>
            <a:endParaRPr lang="en-US" sz="2000" u="sng" dirty="0">
              <a:latin typeface="Times New Roman" panose="02020603050405020304" pitchFamily="18" charset="0"/>
              <a:cs typeface="Times New Roman" panose="02020603050405020304" pitchFamily="18" charset="0"/>
            </a:endParaRPr>
          </a:p>
        </p:txBody>
      </p:sp>
      <p:sp>
        <p:nvSpPr>
          <p:cNvPr id="6" name="Rounded Rectangle 6">
            <a:extLst>
              <a:ext uri="{FF2B5EF4-FFF2-40B4-BE49-F238E27FC236}">
                <a16:creationId xmlns="" xmlns:a16="http://schemas.microsoft.com/office/drawing/2014/main" id="{DC8664D6-DCD7-484B-B6B8-07206BFFCD8E}"/>
              </a:ext>
            </a:extLst>
          </p:cNvPr>
          <p:cNvSpPr/>
          <p:nvPr/>
        </p:nvSpPr>
        <p:spPr>
          <a:xfrm>
            <a:off x="990600" y="4811770"/>
            <a:ext cx="7391400" cy="49365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eaLnBrk="1" fontAlgn="auto" hangingPunct="1">
              <a:spcBef>
                <a:spcPts val="0"/>
              </a:spcBef>
              <a:spcAft>
                <a:spcPts val="0"/>
              </a:spcAft>
              <a:defRPr/>
            </a:pP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(tendinosis)</a:t>
            </a:r>
          </a:p>
        </p:txBody>
      </p:sp>
    </p:spTree>
    <p:extLst>
      <p:ext uri="{BB962C8B-B14F-4D97-AF65-F5344CB8AC3E}">
        <p14:creationId xmlns:p14="http://schemas.microsoft.com/office/powerpoint/2010/main" val="192321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 xmlns:a16="http://schemas.microsoft.com/office/drawing/2014/main" id="{79821821-9D0C-4BC6-B2AD-FC494A657409}"/>
              </a:ext>
            </a:extLst>
          </p:cNvPr>
          <p:cNvSpPr/>
          <p:nvPr/>
        </p:nvSpPr>
        <p:spPr>
          <a:xfrm>
            <a:off x="838200" y="5534025"/>
            <a:ext cx="7086600" cy="6381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vi-VN" sz="2400" u="sng" dirty="0">
                <a:latin typeface="Times New Roman" panose="02020603050405020304" pitchFamily="18" charset="0"/>
                <a:cs typeface="Times New Roman" panose="02020603050405020304" pitchFamily="18" charset="0"/>
              </a:rPr>
              <a:t>Cải thiện rõ sau 2 tháng điều trị</a:t>
            </a:r>
            <a:endParaRPr lang="en-US" sz="2400" u="sng" dirty="0">
              <a:latin typeface="Times New Roman" panose="02020603050405020304" pitchFamily="18" charset="0"/>
              <a:cs typeface="Times New Roman" panose="02020603050405020304" pitchFamily="18" charset="0"/>
            </a:endParaRPr>
          </a:p>
        </p:txBody>
      </p:sp>
      <p:sp>
        <p:nvSpPr>
          <p:cNvPr id="6" name="Rounded Rectangle 6">
            <a:extLst>
              <a:ext uri="{FF2B5EF4-FFF2-40B4-BE49-F238E27FC236}">
                <a16:creationId xmlns="" xmlns:a16="http://schemas.microsoft.com/office/drawing/2014/main" id="{DC8664D6-DCD7-484B-B6B8-07206BFFCD8E}"/>
              </a:ext>
            </a:extLst>
          </p:cNvPr>
          <p:cNvSpPr/>
          <p:nvPr/>
        </p:nvSpPr>
        <p:spPr>
          <a:xfrm>
            <a:off x="838200" y="5029200"/>
            <a:ext cx="7086600" cy="49365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eaLnBrk="1" fontAlgn="auto" hangingPunct="1">
              <a:spcBef>
                <a:spcPts val="0"/>
              </a:spcBef>
              <a:spcAft>
                <a:spcPts val="0"/>
              </a:spcAft>
              <a:defRPr/>
            </a:pP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PRR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Achiles</a:t>
            </a:r>
            <a:r>
              <a:rPr lang="en-US" sz="2400" dirty="0">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 xmlns:a16="http://schemas.microsoft.com/office/drawing/2014/main" id="{4B28795A-6ED6-478E-B121-945C0D53167C}"/>
              </a:ext>
            </a:extLst>
          </p:cNvPr>
          <p:cNvPicPr>
            <a:picLocks noChangeAspect="1"/>
          </p:cNvPicPr>
          <p:nvPr/>
        </p:nvPicPr>
        <p:blipFill>
          <a:blip r:embed="rId2"/>
          <a:stretch>
            <a:fillRect/>
          </a:stretch>
        </p:blipFill>
        <p:spPr>
          <a:xfrm>
            <a:off x="237141" y="381000"/>
            <a:ext cx="8373459" cy="4637029"/>
          </a:xfrm>
          <a:prstGeom prst="rect">
            <a:avLst/>
          </a:prstGeom>
        </p:spPr>
      </p:pic>
    </p:spTree>
    <p:extLst>
      <p:ext uri="{BB962C8B-B14F-4D97-AF65-F5344CB8AC3E}">
        <p14:creationId xmlns:p14="http://schemas.microsoft.com/office/powerpoint/2010/main" val="4171343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A450323-8554-4AB6-937C-C55193269743}"/>
              </a:ext>
            </a:extLst>
          </p:cNvPr>
          <p:cNvPicPr>
            <a:picLocks noChangeAspect="1"/>
          </p:cNvPicPr>
          <p:nvPr/>
        </p:nvPicPr>
        <p:blipFill>
          <a:blip r:embed="rId2"/>
          <a:stretch>
            <a:fillRect/>
          </a:stretch>
        </p:blipFill>
        <p:spPr>
          <a:xfrm>
            <a:off x="151332" y="1371600"/>
            <a:ext cx="8963051" cy="4648200"/>
          </a:xfrm>
          <a:prstGeom prst="rect">
            <a:avLst/>
          </a:prstGeom>
        </p:spPr>
      </p:pic>
      <p:sp>
        <p:nvSpPr>
          <p:cNvPr id="6" name="Rounded Rectangle 6">
            <a:extLst>
              <a:ext uri="{FF2B5EF4-FFF2-40B4-BE49-F238E27FC236}">
                <a16:creationId xmlns="" xmlns:a16="http://schemas.microsoft.com/office/drawing/2014/main" id="{14A308C1-546E-42C9-A4D4-EAC47237711B}"/>
              </a:ext>
            </a:extLst>
          </p:cNvPr>
          <p:cNvSpPr/>
          <p:nvPr/>
        </p:nvSpPr>
        <p:spPr>
          <a:xfrm>
            <a:off x="822858" y="457200"/>
            <a:ext cx="7620000" cy="57657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eaLnBrk="1" fontAlgn="auto" hangingPunct="1">
              <a:spcBef>
                <a:spcPts val="0"/>
              </a:spcBef>
              <a:spcAft>
                <a:spcPts val="0"/>
              </a:spcAft>
              <a:defRPr/>
            </a:pP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PRP</a:t>
            </a:r>
          </a:p>
        </p:txBody>
      </p:sp>
    </p:spTree>
    <p:extLst>
      <p:ext uri="{BB962C8B-B14F-4D97-AF65-F5344CB8AC3E}">
        <p14:creationId xmlns:p14="http://schemas.microsoft.com/office/powerpoint/2010/main" val="4025308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36611-1BB0-47A2-A80B-E0220FF72C90}"/>
              </a:ext>
            </a:extLst>
          </p:cNvPr>
          <p:cNvSpPr>
            <a:spLocks noGrp="1"/>
          </p:cNvSpPr>
          <p:nvPr>
            <p:ph type="title"/>
          </p:nvPr>
        </p:nvSpPr>
        <p:spPr>
          <a:xfrm>
            <a:off x="35256" y="914400"/>
            <a:ext cx="9142863" cy="1371600"/>
          </a:xfrm>
        </p:spPr>
        <p:txBody>
          <a:bodyPr/>
          <a:lstStyle/>
          <a:p>
            <a:pPr algn="ctr" eaLnBrk="1" fontAlgn="auto" hangingPunct="1">
              <a:spcAft>
                <a:spcPts val="0"/>
              </a:spcAft>
              <a:defRPr/>
            </a:pPr>
            <a:r>
              <a:rPr lang="en-US" b="1" dirty="0">
                <a:latin typeface="Times New Roman" panose="02020603050405020304" pitchFamily="18" charset="0"/>
                <a:cs typeface="Times New Roman" panose="02020603050405020304" pitchFamily="18" charset="0"/>
              </a:rPr>
              <a:t>1. </a:t>
            </a:r>
            <a:r>
              <a:rPr lang="en-US" b="1" dirty="0" smtClean="0">
                <a:latin typeface="Times New Roman" panose="02020603050405020304" pitchFamily="18" charset="0"/>
                <a:cs typeface="Times New Roman" panose="02020603050405020304" pitchFamily="18" charset="0"/>
              </a:rPr>
              <a:t>KHÁI NIỆM CƠ BẢN VỀ PRP </a:t>
            </a:r>
            <a:br>
              <a:rPr lang="en-US" b="1" dirty="0" smtClean="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05000"/>
            <a:ext cx="8647639" cy="302866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9A539B1-712B-4B5C-ABEF-8ADBEA3EBB6C}"/>
              </a:ext>
            </a:extLst>
          </p:cNvPr>
          <p:cNvSpPr>
            <a:spLocks noGrp="1"/>
          </p:cNvSpPr>
          <p:nvPr>
            <p:ph idx="1"/>
          </p:nvPr>
        </p:nvSpPr>
        <p:spPr>
          <a:xfrm>
            <a:off x="228600" y="457200"/>
            <a:ext cx="8534400" cy="5791200"/>
          </a:xfrm>
        </p:spPr>
        <p:txBody>
          <a:bodyPr rtlCol="0">
            <a:normAutofit/>
          </a:bodyPr>
          <a:lstStyle/>
          <a:p>
            <a:pPr marL="0" indent="0" algn="ctr" eaLnBrk="1" fontAlgn="auto" hangingPunct="1">
              <a:spcAft>
                <a:spcPts val="0"/>
              </a:spcAft>
              <a:buNone/>
              <a:defRPr/>
            </a:pP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PRP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a:p>
            <a:pPr marL="45720" indent="0" algn="just" eaLnBrk="1" fontAlgn="auto" hangingPunct="1">
              <a:lnSpc>
                <a:spcPct val="120000"/>
              </a:lnSpc>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Tiểu cầu là một trong những yếu tố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tồn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a:t>
            </a:r>
            <a:r>
              <a:rPr lang="vi-VN" dirty="0" smtClean="0">
                <a:latin typeface="Times New Roman" panose="02020603050405020304" pitchFamily="18" charset="0"/>
                <a:cs typeface="Times New Roman" panose="02020603050405020304" pitchFamily="18" charset="0"/>
              </a:rPr>
              <a:t> dạng bất hoạt. Nhưng 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vi-VN" dirty="0" smtClean="0">
                <a:latin typeface="Times New Roman" panose="02020603050405020304" pitchFamily="18" charset="0"/>
                <a:cs typeface="Times New Roman" panose="02020603050405020304" pitchFamily="18" charset="0"/>
              </a:rPr>
              <a:t> nó được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kích hoạt</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thực hiện chức năng đầu </a:t>
            </a:r>
            <a:r>
              <a:rPr lang="en-US" dirty="0" err="1" smtClean="0">
                <a:latin typeface="Times New Roman" panose="02020603050405020304" pitchFamily="18" charset="0"/>
                <a:cs typeface="Times New Roman" panose="02020603050405020304" pitchFamily="18" charset="0"/>
              </a:rPr>
              <a:t>tiên</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của nó trong quá trình đông máu và chữa lành vết thương. </a:t>
            </a:r>
            <a:endParaRPr lang="en-US" dirty="0" smtClean="0">
              <a:latin typeface="Times New Roman" panose="02020603050405020304" pitchFamily="18" charset="0"/>
              <a:cs typeface="Times New Roman" panose="02020603050405020304" pitchFamily="18" charset="0"/>
            </a:endParaRPr>
          </a:p>
          <a:p>
            <a:pPr marL="45720" indent="0" algn="just" eaLnBrk="1" fontAlgn="auto" hangingPunct="1">
              <a:lnSpc>
                <a:spcPct val="120000"/>
              </a:lnSpc>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Một phương pháp</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nhằm tối ưu hóa khả năng này bằng cách tập trung các tiểu cầu để điều trị được gọi là liệu pháp PRP.</a:t>
            </a:r>
          </a:p>
          <a:p>
            <a:pPr marL="45720" indent="0" algn="just" eaLnBrk="1" fontAlgn="auto" hangingPunct="1">
              <a:lnSpc>
                <a:spcPct val="120000"/>
              </a:lnSpc>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Vì có rất nhiều yếu tố tăng trưởng trong tiểu cầu, PRP có thể được sử dụng trong nhiều ứng dụng điều trị khác nhau bằng cách kích hoạt: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tế bào, sản xuất collagen, sản xuất axit hyaluronic, tăng trưởng tế bào ngoại bì, hình thành mạch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99A6-FBA3-4DAD-8D87-26A65657CB63}"/>
              </a:ext>
            </a:extLst>
          </p:cNvPr>
          <p:cNvSpPr>
            <a:spLocks noGrp="1"/>
          </p:cNvSpPr>
          <p:nvPr>
            <p:ph type="title"/>
          </p:nvPr>
        </p:nvSpPr>
        <p:spPr>
          <a:xfrm>
            <a:off x="152400" y="533400"/>
            <a:ext cx="8839200" cy="990600"/>
          </a:xfrm>
        </p:spPr>
        <p:txBody>
          <a:bodyPr>
            <a:noAutofit/>
          </a:bodyPr>
          <a:lstStyle/>
          <a:p>
            <a:r>
              <a:rPr lang="en-US" sz="3200" b="1" dirty="0" err="1">
                <a:latin typeface="Times New Roman" panose="02020603050405020304" pitchFamily="18" charset="0"/>
                <a:cs typeface="Times New Roman" panose="02020603050405020304" pitchFamily="18" charset="0"/>
              </a:rPr>
              <a:t>Vai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trưởng</a:t>
            </a:r>
            <a:r>
              <a:rPr lang="en-US" sz="3200" b="1" dirty="0">
                <a:latin typeface="Times New Roman" panose="02020603050405020304" pitchFamily="18" charset="0"/>
                <a:cs typeface="Times New Roman" panose="02020603050405020304" pitchFamily="18" charset="0"/>
              </a:rPr>
              <a:t> (GF) </a:t>
            </a:r>
            <a:r>
              <a:rPr lang="en-US" sz="3200" b="1" dirty="0" err="1" smtClean="0">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bởi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hóa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2AB4DE51-A965-4BF1-B1C4-6BD298F9F828}"/>
              </a:ext>
            </a:extLst>
          </p:cNvPr>
          <p:cNvGraphicFramePr>
            <a:graphicFrameLocks noGrp="1"/>
          </p:cNvGraphicFramePr>
          <p:nvPr>
            <p:extLst>
              <p:ext uri="{D42A27DB-BD31-4B8C-83A1-F6EECF244321}">
                <p14:modId xmlns:p14="http://schemas.microsoft.com/office/powerpoint/2010/main" val="4203801064"/>
              </p:ext>
            </p:extLst>
          </p:nvPr>
        </p:nvGraphicFramePr>
        <p:xfrm>
          <a:off x="152400" y="1600200"/>
          <a:ext cx="8763000" cy="4727076"/>
        </p:xfrm>
        <a:graphic>
          <a:graphicData uri="http://schemas.openxmlformats.org/drawingml/2006/table">
            <a:tbl>
              <a:tblPr firstRow="1" firstCol="1" bandRow="1">
                <a:tableStyleId>{5C22544A-7EE6-4342-B048-85BDC9FD1C3A}</a:tableStyleId>
              </a:tblPr>
              <a:tblGrid>
                <a:gridCol w="1416574">
                  <a:extLst>
                    <a:ext uri="{9D8B030D-6E8A-4147-A177-3AD203B41FA5}">
                      <a16:colId xmlns="" xmlns:a16="http://schemas.microsoft.com/office/drawing/2014/main" val="1677127987"/>
                    </a:ext>
                  </a:extLst>
                </a:gridCol>
                <a:gridCol w="7346426">
                  <a:extLst>
                    <a:ext uri="{9D8B030D-6E8A-4147-A177-3AD203B41FA5}">
                      <a16:colId xmlns="" xmlns:a16="http://schemas.microsoft.com/office/drawing/2014/main" val="1201006205"/>
                    </a:ext>
                  </a:extLst>
                </a:gridCol>
              </a:tblGrid>
              <a:tr h="399854">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GF</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74697851"/>
                  </a:ext>
                </a:extLst>
              </a:tr>
              <a:tr h="3219701">
                <a:tc>
                  <a:txBody>
                    <a:bodyPr/>
                    <a:lstStyle/>
                    <a:p>
                      <a:pPr>
                        <a:lnSpc>
                          <a:spcPct val="115000"/>
                        </a:lnSpc>
                        <a:spcAft>
                          <a:spcPts val="0"/>
                        </a:spcAft>
                      </a:pPr>
                      <a:r>
                        <a:rPr lang="en-US" sz="2000" dirty="0">
                          <a:effectLst/>
                          <a:latin typeface="Times New Roman" panose="02020603050405020304" pitchFamily="18" charset="0"/>
                          <a:cs typeface="Times New Roman" panose="02020603050405020304" pitchFamily="18" charset="0"/>
                        </a:rPr>
                        <a:t>TGF-β1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PDGF </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bFGF</a:t>
                      </a:r>
                      <a:r>
                        <a:rPr lang="en-US" sz="2000" dirty="0">
                          <a:effectLst/>
                          <a:latin typeface="Times New Roman" panose="02020603050405020304" pitchFamily="18" charset="0"/>
                          <a:cs typeface="Times New Roman" panose="02020603050405020304" pitchFamily="18" charset="0"/>
                        </a:rPr>
                        <a:t>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VEGF </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a:effectLst/>
                          <a:latin typeface="Times New Roman" panose="02020603050405020304" pitchFamily="18" charset="0"/>
                          <a:cs typeface="Times New Roman" panose="02020603050405020304" pitchFamily="18" charset="0"/>
                        </a:rPr>
                        <a:t>EGF</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IGF-1 </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a:effectLst/>
                          <a:latin typeface="Times New Roman" panose="02020603050405020304" pitchFamily="18" charset="0"/>
                          <a:cs typeface="Times New Roman" panose="02020603050405020304" pitchFamily="18" charset="0"/>
                        </a:rPr>
                        <a:t>HGF</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Tổng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hợp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nguyên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sợi</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nguyên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myoblasts,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mô</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nguyên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myoblasts</a:t>
                      </a:r>
                      <a:endParaRPr lang="vi-VN" sz="2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68629697"/>
                  </a:ext>
                </a:extLst>
              </a:tr>
              <a:tr h="1086751">
                <a:tc gridSpan="2">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bFGF</a:t>
                      </a:r>
                      <a:r>
                        <a:rPr lang="en-US" sz="2000" dirty="0">
                          <a:effectLst/>
                          <a:latin typeface="Times New Roman" panose="02020603050405020304" pitchFamily="18" charset="0"/>
                          <a:cs typeface="Times New Roman" panose="02020603050405020304" pitchFamily="18" charset="0"/>
                        </a:rPr>
                        <a:t>, basic fibroblast growth factor; HGF, hepatocyte growth factor; IGF-1, </a:t>
                      </a:r>
                      <a:r>
                        <a:rPr lang="en-US" sz="2000" dirty="0" err="1">
                          <a:effectLst/>
                          <a:latin typeface="Times New Roman" panose="02020603050405020304" pitchFamily="18" charset="0"/>
                          <a:cs typeface="Times New Roman" panose="02020603050405020304" pitchFamily="18" charset="0"/>
                        </a:rPr>
                        <a:t>insulinlike</a:t>
                      </a:r>
                      <a:r>
                        <a:rPr lang="en-US" sz="2000" dirty="0">
                          <a:effectLst/>
                          <a:latin typeface="Times New Roman" panose="02020603050405020304" pitchFamily="18" charset="0"/>
                          <a:cs typeface="Times New Roman" panose="02020603050405020304" pitchFamily="18" charset="0"/>
                        </a:rPr>
                        <a:t> growth factor; PDGF, platelet-derived growth factor; TGF, transforming growth factor.</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extLst>
                  <a:ext uri="{0D108BD9-81ED-4DB2-BD59-A6C34878D82A}">
                    <a16:rowId xmlns="" xmlns:a16="http://schemas.microsoft.com/office/drawing/2014/main" val="4156791681"/>
                  </a:ext>
                </a:extLst>
              </a:tr>
            </a:tbl>
          </a:graphicData>
        </a:graphic>
      </p:graphicFrame>
    </p:spTree>
    <p:extLst>
      <p:ext uri="{BB962C8B-B14F-4D97-AF65-F5344CB8AC3E}">
        <p14:creationId xmlns:p14="http://schemas.microsoft.com/office/powerpoint/2010/main" val="3428043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36611-1BB0-47A2-A80B-E0220FF72C90}"/>
              </a:ext>
            </a:extLst>
          </p:cNvPr>
          <p:cNvSpPr>
            <a:spLocks noGrp="1"/>
          </p:cNvSpPr>
          <p:nvPr>
            <p:ph type="title"/>
          </p:nvPr>
        </p:nvSpPr>
        <p:spPr>
          <a:xfrm>
            <a:off x="51179" y="368490"/>
            <a:ext cx="8958618" cy="1003110"/>
          </a:xfrm>
        </p:spPr>
        <p:txBody>
          <a:bodyPr>
            <a:normAutofit/>
          </a:bodyPr>
          <a:lstStyle/>
          <a:p>
            <a:pPr algn="ctr" eaLnBrk="1" fontAlgn="auto" hangingPunct="1">
              <a:spcAft>
                <a:spcPts val="0"/>
              </a:spcAft>
              <a:defRPr/>
            </a:pPr>
            <a:r>
              <a:rPr lang="en-US" b="1" dirty="0">
                <a:latin typeface="Times New Roman" panose="02020603050405020304" pitchFamily="18" charset="0"/>
                <a:cs typeface="Times New Roman" panose="02020603050405020304" pitchFamily="18" charset="0"/>
              </a:rPr>
              <a:t>2. PRP TRONG ĐIỀU TRỊ KHỚP GỐI</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09" y="1402307"/>
            <a:ext cx="8822691" cy="4693693"/>
          </a:xfrm>
          <a:prstGeom prst="rect">
            <a:avLst/>
          </a:prstGeom>
        </p:spPr>
      </p:pic>
    </p:spTree>
    <p:extLst>
      <p:ext uri="{BB962C8B-B14F-4D97-AF65-F5344CB8AC3E}">
        <p14:creationId xmlns:p14="http://schemas.microsoft.com/office/powerpoint/2010/main" val="274217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18BDF0-D90E-41A2-A957-50344ECB3EBD}"/>
              </a:ext>
            </a:extLst>
          </p:cNvPr>
          <p:cNvSpPr>
            <a:spLocks noGrp="1"/>
          </p:cNvSpPr>
          <p:nvPr>
            <p:ph type="title"/>
          </p:nvPr>
        </p:nvSpPr>
        <p:spPr>
          <a:xfrm>
            <a:off x="304800" y="684663"/>
            <a:ext cx="8229600" cy="609600"/>
          </a:xfrm>
        </p:spPr>
        <p:txBody>
          <a:bodyPr>
            <a:normAutofit/>
          </a:bodyPr>
          <a:lstStyle/>
          <a:p>
            <a:pPr algn="ctr"/>
            <a:r>
              <a:rPr lang="en-US" sz="2800" b="1" dirty="0">
                <a:latin typeface="Times New Roman" panose="02020603050405020304" pitchFamily="18" charset="0"/>
                <a:cs typeface="Times New Roman" panose="02020603050405020304" pitchFamily="18" charset="0"/>
              </a:rPr>
              <a:t>PRP TRONG ĐIỀU TRỊ KHỚP GỐI</a:t>
            </a:r>
            <a:endParaRPr lang="vi-VN"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8C5A51A6-A004-42D8-9409-3F060731240E}"/>
              </a:ext>
            </a:extLst>
          </p:cNvPr>
          <p:cNvSpPr>
            <a:spLocks noGrp="1"/>
          </p:cNvSpPr>
          <p:nvPr>
            <p:ph idx="1"/>
          </p:nvPr>
        </p:nvSpPr>
        <p:spPr>
          <a:xfrm>
            <a:off x="29570" y="1369325"/>
            <a:ext cx="9144000" cy="4953000"/>
          </a:xfrm>
        </p:spPr>
        <p:txBody>
          <a:bodyPr/>
          <a:lstStyle/>
          <a:p>
            <a:pPr>
              <a:lnSpc>
                <a:spcPct val="150000"/>
              </a:lnSpc>
            </a:pPr>
            <a:r>
              <a:rPr lang="vi-VN" sz="2800" dirty="0">
                <a:latin typeface="Times New Roman" panose="02020603050405020304" pitchFamily="18" charset="0"/>
                <a:cs typeface="Times New Roman" panose="02020603050405020304" pitchFamily="18" charset="0"/>
              </a:rPr>
              <a:t>Trong khoảng 5-7 năm trở lại đây, huyết tương giàu tiểu cầu tự thân đã được nghiên cứu sử dụng rất nhiều trong điều trị các bệnh lý có tổn thương sụn khớp nói chung và thoái hóa khớp gối nói riêng cho kết quả khả quan cùng rất ít tác dụng phụ</a:t>
            </a:r>
          </a:p>
        </p:txBody>
      </p:sp>
    </p:spTree>
    <p:extLst>
      <p:ext uri="{BB962C8B-B14F-4D97-AF65-F5344CB8AC3E}">
        <p14:creationId xmlns:p14="http://schemas.microsoft.com/office/powerpoint/2010/main" val="4169422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18BDF0-D90E-41A2-A957-50344ECB3EBD}"/>
              </a:ext>
            </a:extLst>
          </p:cNvPr>
          <p:cNvSpPr>
            <a:spLocks noGrp="1"/>
          </p:cNvSpPr>
          <p:nvPr>
            <p:ph type="title"/>
          </p:nvPr>
        </p:nvSpPr>
        <p:spPr>
          <a:xfrm>
            <a:off x="381000" y="296839"/>
            <a:ext cx="8229600" cy="609600"/>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PRP TRONG ĐIỀU TRỊ KHỚP GỐI</a:t>
            </a:r>
            <a:endParaRPr lang="vi-VN" sz="2800" b="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2071DAEC-9D46-46E7-8952-126A2679CF00}"/>
              </a:ext>
            </a:extLst>
          </p:cNvPr>
          <p:cNvGraphicFramePr>
            <a:graphicFrameLocks noGrp="1"/>
          </p:cNvGraphicFramePr>
          <p:nvPr>
            <p:extLst>
              <p:ext uri="{D42A27DB-BD31-4B8C-83A1-F6EECF244321}">
                <p14:modId xmlns:p14="http://schemas.microsoft.com/office/powerpoint/2010/main" val="3123702663"/>
              </p:ext>
            </p:extLst>
          </p:nvPr>
        </p:nvGraphicFramePr>
        <p:xfrm>
          <a:off x="76200" y="1447800"/>
          <a:ext cx="8915400" cy="4927675"/>
        </p:xfrm>
        <a:graphic>
          <a:graphicData uri="http://schemas.openxmlformats.org/drawingml/2006/table">
            <a:tbl>
              <a:tblPr firstRow="1" firstCol="1" bandRow="1">
                <a:tableStyleId>{5C22544A-7EE6-4342-B048-85BDC9FD1C3A}</a:tableStyleId>
              </a:tblPr>
              <a:tblGrid>
                <a:gridCol w="457200">
                  <a:extLst>
                    <a:ext uri="{9D8B030D-6E8A-4147-A177-3AD203B41FA5}">
                      <a16:colId xmlns="" xmlns:a16="http://schemas.microsoft.com/office/drawing/2014/main" val="2261663260"/>
                    </a:ext>
                  </a:extLst>
                </a:gridCol>
                <a:gridCol w="1219200">
                  <a:extLst>
                    <a:ext uri="{9D8B030D-6E8A-4147-A177-3AD203B41FA5}">
                      <a16:colId xmlns="" xmlns:a16="http://schemas.microsoft.com/office/drawing/2014/main" val="2585699504"/>
                    </a:ext>
                  </a:extLst>
                </a:gridCol>
                <a:gridCol w="2133600">
                  <a:extLst>
                    <a:ext uri="{9D8B030D-6E8A-4147-A177-3AD203B41FA5}">
                      <a16:colId xmlns="" xmlns:a16="http://schemas.microsoft.com/office/drawing/2014/main" val="2746069574"/>
                    </a:ext>
                  </a:extLst>
                </a:gridCol>
                <a:gridCol w="685800">
                  <a:extLst>
                    <a:ext uri="{9D8B030D-6E8A-4147-A177-3AD203B41FA5}">
                      <a16:colId xmlns="" xmlns:a16="http://schemas.microsoft.com/office/drawing/2014/main" val="80875408"/>
                    </a:ext>
                  </a:extLst>
                </a:gridCol>
                <a:gridCol w="914400">
                  <a:extLst>
                    <a:ext uri="{9D8B030D-6E8A-4147-A177-3AD203B41FA5}">
                      <a16:colId xmlns="" xmlns:a16="http://schemas.microsoft.com/office/drawing/2014/main" val="2302944177"/>
                    </a:ext>
                  </a:extLst>
                </a:gridCol>
                <a:gridCol w="838200">
                  <a:extLst>
                    <a:ext uri="{9D8B030D-6E8A-4147-A177-3AD203B41FA5}">
                      <a16:colId xmlns="" xmlns:a16="http://schemas.microsoft.com/office/drawing/2014/main" val="3432762663"/>
                    </a:ext>
                  </a:extLst>
                </a:gridCol>
                <a:gridCol w="838200">
                  <a:extLst>
                    <a:ext uri="{9D8B030D-6E8A-4147-A177-3AD203B41FA5}">
                      <a16:colId xmlns="" xmlns:a16="http://schemas.microsoft.com/office/drawing/2014/main" val="1463946366"/>
                    </a:ext>
                  </a:extLst>
                </a:gridCol>
                <a:gridCol w="914400">
                  <a:extLst>
                    <a:ext uri="{9D8B030D-6E8A-4147-A177-3AD203B41FA5}">
                      <a16:colId xmlns="" xmlns:a16="http://schemas.microsoft.com/office/drawing/2014/main" val="622515239"/>
                    </a:ext>
                  </a:extLst>
                </a:gridCol>
                <a:gridCol w="914400">
                  <a:extLst>
                    <a:ext uri="{9D8B030D-6E8A-4147-A177-3AD203B41FA5}">
                      <a16:colId xmlns="" xmlns:a16="http://schemas.microsoft.com/office/drawing/2014/main" val="2228616383"/>
                    </a:ext>
                  </a:extLst>
                </a:gridCol>
              </a:tblGrid>
              <a:tr h="769919">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STT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Nghiên cứu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Mức độ bằng chứng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Số BN PRP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Số BN nhóm chứng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Giai đoạn KL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PP tách PRP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Thể tích </a:t>
                      </a:r>
                    </a:p>
                    <a:p>
                      <a:pPr algn="ctr">
                        <a:spcAft>
                          <a:spcPts val="0"/>
                        </a:spcAft>
                      </a:pPr>
                      <a:r>
                        <a:rPr lang="vi-VN" sz="1600">
                          <a:effectLst/>
                          <a:latin typeface="Times New Roman" panose="02020603050405020304" pitchFamily="18" charset="0"/>
                          <a:cs typeface="Times New Roman" panose="02020603050405020304" pitchFamily="18" charset="0"/>
                        </a:rPr>
                        <a:t>máu tách (ml)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Tiểu cầu PRP/ TC máu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696994492"/>
                  </a:ext>
                </a:extLst>
              </a:tr>
              <a:tr h="445321">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1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Sanchez 2008 [7]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Thử nghiệm LS có đối chứng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30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30 HA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1-4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Ly tâm 1 lần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34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X 2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1812154077"/>
                  </a:ext>
                </a:extLst>
              </a:tr>
              <a:tr h="445321">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2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Sampson </a:t>
                      </a:r>
                    </a:p>
                    <a:p>
                      <a:pPr algn="ctr">
                        <a:spcAft>
                          <a:spcPts val="0"/>
                        </a:spcAft>
                      </a:pPr>
                      <a:r>
                        <a:rPr lang="vi-VN" sz="1600">
                          <a:effectLst/>
                          <a:latin typeface="Times New Roman" panose="02020603050405020304" pitchFamily="18" charset="0"/>
                          <a:cs typeface="Times New Roman" panose="02020603050405020304" pitchFamily="18" charset="0"/>
                        </a:rPr>
                        <a:t>2010 [8]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Thử nghiệm LS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14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0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1-4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Ly tâm 1 lần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54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X 4,5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3852916792"/>
                  </a:ext>
                </a:extLst>
              </a:tr>
              <a:tr h="577439">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3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Kon và cs 2010 [9]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Thử nghiệm LS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91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0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0-4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Ly tâm 2 lần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150 (chia 4 phần)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X 6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138465712"/>
                  </a:ext>
                </a:extLst>
              </a:tr>
              <a:tr h="769919">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4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Kon và cs 2011 [10]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Thử nghiệm LS có đối chứng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50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50 LHA và 50 HHA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0-4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Ly tâm 2 lần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150 (chia 4 phần)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X 6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3909217878"/>
                  </a:ext>
                </a:extLst>
              </a:tr>
              <a:tr h="445321">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5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Li và cs 2011 [11]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Thử nghiệm LS ngẫu nhiên có đối chứng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15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15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1-4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NA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NA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NA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595217666"/>
                  </a:ext>
                </a:extLst>
              </a:tr>
              <a:tr h="1347358">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6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Filardo và cs 2012 [12]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Thử nghiệm LS ngẫu nhiên so sánh 2 phương pháp ly tâm 1 lần và 2 lần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144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0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a:effectLst/>
                          <a:latin typeface="Times New Roman" panose="02020603050405020304" pitchFamily="18" charset="0"/>
                          <a:cs typeface="Times New Roman" panose="02020603050405020304" pitchFamily="18" charset="0"/>
                        </a:rPr>
                        <a:t>0-4 </a:t>
                      </a:r>
                      <a:endParaRPr lang="vi-VN"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72 BN ly tâm 1 lần, 72 BN ly tâm 2 lần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36 ml cho PP ly tâm 1 lần; 150 ml ly tâm 2 lần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600" dirty="0">
                          <a:effectLst/>
                          <a:latin typeface="Times New Roman" panose="02020603050405020304" pitchFamily="18" charset="0"/>
                          <a:cs typeface="Times New Roman" panose="02020603050405020304" pitchFamily="18" charset="0"/>
                        </a:rPr>
                        <a:t>X 1,5 (ly tâm 1 lần) </a:t>
                      </a:r>
                    </a:p>
                    <a:p>
                      <a:pPr algn="ctr">
                        <a:spcAft>
                          <a:spcPts val="0"/>
                        </a:spcAft>
                      </a:pPr>
                      <a:r>
                        <a:rPr lang="vi-VN" sz="1600" dirty="0">
                          <a:effectLst/>
                          <a:latin typeface="Times New Roman" panose="02020603050405020304" pitchFamily="18" charset="0"/>
                          <a:cs typeface="Times New Roman" panose="02020603050405020304" pitchFamily="18" charset="0"/>
                        </a:rPr>
                        <a:t>X 4,7 ly tâm 2 lần </a:t>
                      </a:r>
                      <a:endParaRPr lang="vi-VN"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700385881"/>
                  </a:ext>
                </a:extLst>
              </a:tr>
            </a:tbl>
          </a:graphicData>
        </a:graphic>
      </p:graphicFrame>
      <p:sp>
        <p:nvSpPr>
          <p:cNvPr id="5" name="Rectangle 4">
            <a:extLst>
              <a:ext uri="{FF2B5EF4-FFF2-40B4-BE49-F238E27FC236}">
                <a16:creationId xmlns="" xmlns:a16="http://schemas.microsoft.com/office/drawing/2014/main" id="{7A07CC25-944F-41E8-B0B7-9FD4EDF72A08}"/>
              </a:ext>
            </a:extLst>
          </p:cNvPr>
          <p:cNvSpPr/>
          <p:nvPr/>
        </p:nvSpPr>
        <p:spPr>
          <a:xfrm>
            <a:off x="0" y="914400"/>
            <a:ext cx="8991600" cy="461665"/>
          </a:xfrm>
          <a:prstGeom prst="rect">
            <a:avLst/>
          </a:prstGeom>
        </p:spPr>
        <p:txBody>
          <a:bodyPr wrap="square">
            <a:spAutoFit/>
          </a:bodyPr>
          <a:lstStyle/>
          <a:p>
            <a:pPr algn="ctr"/>
            <a:r>
              <a:rPr lang="vi-VN" sz="2400" b="1" dirty="0">
                <a:latin typeface="Times New Roman" panose="02020603050405020304" pitchFamily="18" charset="0"/>
                <a:cs typeface="Times New Roman" panose="02020603050405020304" pitchFamily="18" charset="0"/>
              </a:rPr>
              <a:t>Tóm tắt các nghiên cứu sử dụng PRP điều trị bệnh thoái hóa khớp</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742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436D6BAD-A192-422E-B77B-7ECFAF1E9A88}"/>
              </a:ext>
            </a:extLst>
          </p:cNvPr>
          <p:cNvGraphicFramePr>
            <a:graphicFrameLocks noGrp="1"/>
          </p:cNvGraphicFramePr>
          <p:nvPr>
            <p:ph idx="1"/>
            <p:extLst>
              <p:ext uri="{D42A27DB-BD31-4B8C-83A1-F6EECF244321}">
                <p14:modId xmlns:p14="http://schemas.microsoft.com/office/powerpoint/2010/main" val="3981833818"/>
              </p:ext>
            </p:extLst>
          </p:nvPr>
        </p:nvGraphicFramePr>
        <p:xfrm>
          <a:off x="133066" y="914400"/>
          <a:ext cx="8991600" cy="5433310"/>
        </p:xfrm>
        <a:graphic>
          <a:graphicData uri="http://schemas.openxmlformats.org/drawingml/2006/table">
            <a:tbl>
              <a:tblPr firstRow="1" firstCol="1" bandRow="1">
                <a:tableStyleId>{5C22544A-7EE6-4342-B048-85BDC9FD1C3A}</a:tableStyleId>
              </a:tblPr>
              <a:tblGrid>
                <a:gridCol w="465082">
                  <a:extLst>
                    <a:ext uri="{9D8B030D-6E8A-4147-A177-3AD203B41FA5}">
                      <a16:colId xmlns="" xmlns:a16="http://schemas.microsoft.com/office/drawing/2014/main" val="2794330426"/>
                    </a:ext>
                  </a:extLst>
                </a:gridCol>
                <a:gridCol w="1135120">
                  <a:extLst>
                    <a:ext uri="{9D8B030D-6E8A-4147-A177-3AD203B41FA5}">
                      <a16:colId xmlns="" xmlns:a16="http://schemas.microsoft.com/office/drawing/2014/main" val="4055380120"/>
                    </a:ext>
                  </a:extLst>
                </a:gridCol>
                <a:gridCol w="2286000">
                  <a:extLst>
                    <a:ext uri="{9D8B030D-6E8A-4147-A177-3AD203B41FA5}">
                      <a16:colId xmlns="" xmlns:a16="http://schemas.microsoft.com/office/drawing/2014/main" val="928379313"/>
                    </a:ext>
                  </a:extLst>
                </a:gridCol>
                <a:gridCol w="990600">
                  <a:extLst>
                    <a:ext uri="{9D8B030D-6E8A-4147-A177-3AD203B41FA5}">
                      <a16:colId xmlns="" xmlns:a16="http://schemas.microsoft.com/office/drawing/2014/main" val="3385539790"/>
                    </a:ext>
                  </a:extLst>
                </a:gridCol>
                <a:gridCol w="838200">
                  <a:extLst>
                    <a:ext uri="{9D8B030D-6E8A-4147-A177-3AD203B41FA5}">
                      <a16:colId xmlns="" xmlns:a16="http://schemas.microsoft.com/office/drawing/2014/main" val="1346751419"/>
                    </a:ext>
                  </a:extLst>
                </a:gridCol>
                <a:gridCol w="628840">
                  <a:extLst>
                    <a:ext uri="{9D8B030D-6E8A-4147-A177-3AD203B41FA5}">
                      <a16:colId xmlns="" xmlns:a16="http://schemas.microsoft.com/office/drawing/2014/main" val="1320633627"/>
                    </a:ext>
                  </a:extLst>
                </a:gridCol>
                <a:gridCol w="942456">
                  <a:extLst>
                    <a:ext uri="{9D8B030D-6E8A-4147-A177-3AD203B41FA5}">
                      <a16:colId xmlns="" xmlns:a16="http://schemas.microsoft.com/office/drawing/2014/main" val="1931817902"/>
                    </a:ext>
                  </a:extLst>
                </a:gridCol>
                <a:gridCol w="852651">
                  <a:extLst>
                    <a:ext uri="{9D8B030D-6E8A-4147-A177-3AD203B41FA5}">
                      <a16:colId xmlns="" xmlns:a16="http://schemas.microsoft.com/office/drawing/2014/main" val="1982577807"/>
                    </a:ext>
                  </a:extLst>
                </a:gridCol>
                <a:gridCol w="852651">
                  <a:extLst>
                    <a:ext uri="{9D8B030D-6E8A-4147-A177-3AD203B41FA5}">
                      <a16:colId xmlns="" xmlns:a16="http://schemas.microsoft.com/office/drawing/2014/main" val="259575165"/>
                    </a:ext>
                  </a:extLst>
                </a:gridCol>
              </a:tblGrid>
              <a:tr h="608975">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STT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Nghiên cứu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Mức độ bằng chứng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Số BN PRP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Số BN nhóm chứng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Giai đoạn KL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PP tách PRP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Thể tích </a:t>
                      </a:r>
                    </a:p>
                    <a:p>
                      <a:pPr algn="ctr">
                        <a:spcAft>
                          <a:spcPts val="0"/>
                        </a:spcAft>
                      </a:pPr>
                      <a:r>
                        <a:rPr lang="vi-VN" sz="1500">
                          <a:effectLst/>
                          <a:latin typeface="Times New Roman" panose="02020603050405020304" pitchFamily="18" charset="0"/>
                          <a:cs typeface="Times New Roman" panose="02020603050405020304" pitchFamily="18" charset="0"/>
                        </a:rPr>
                        <a:t>máu tách (ml)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Tiểu cầu PRP/ TC máu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1176914794"/>
                  </a:ext>
                </a:extLst>
              </a:tr>
              <a:tr h="608975">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7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Filardo, Kon và cs 2012 [13]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Thử nghiệm LS ngẫu nhiên có nhóm chứng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54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55 HA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0-3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Ly tâm 2 lần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150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X 5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1908716245"/>
                  </a:ext>
                </a:extLst>
              </a:tr>
              <a:tr h="426282">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8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Cerza và cs 2012 [14]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Thử nghiệm LS ngẫu nhiên có nhóm chứng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60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60 HA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1-3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ACP ly tâm 1 lần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12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X 3-5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3513800300"/>
                  </a:ext>
                </a:extLst>
              </a:tr>
              <a:tr h="426282">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9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Spakova và cs 2012 [15]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Thuần tập, theo dõi dọc có nhóm chứng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60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60 HA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1-3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Ly tâm 3 lần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27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X 4,5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1975992580"/>
                  </a:ext>
                </a:extLst>
              </a:tr>
              <a:tr h="608975">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10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Sanchez 2012 [16]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l">
                        <a:spcAft>
                          <a:spcPts val="0"/>
                        </a:spcAft>
                      </a:pPr>
                      <a:r>
                        <a:rPr lang="vi-VN" sz="1500" dirty="0">
                          <a:effectLst/>
                          <a:latin typeface="Times New Roman" panose="02020603050405020304" pitchFamily="18" charset="0"/>
                          <a:cs typeface="Times New Roman" panose="02020603050405020304" pitchFamily="18" charset="0"/>
                        </a:rPr>
                        <a:t>Thử nghiệm LS ngẫu nhiên, mù đôi, có nhóm chứng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89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87 HA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1-3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Ly tâm 1 lần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36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NA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1908149761"/>
                  </a:ext>
                </a:extLst>
              </a:tr>
              <a:tr h="426282">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11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Halpern và cs 2013 [17]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Thuần tập, theo dõi dọc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22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0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0-2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NA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20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NA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3598535029"/>
                  </a:ext>
                </a:extLst>
              </a:tr>
              <a:tr h="1623935">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12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Patel và cs 2013 [18]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l">
                        <a:spcAft>
                          <a:spcPts val="0"/>
                        </a:spcAft>
                      </a:pPr>
                      <a:r>
                        <a:rPr lang="vi-VN" sz="1500" dirty="0">
                          <a:effectLst/>
                          <a:latin typeface="Times New Roman" panose="02020603050405020304" pitchFamily="18" charset="0"/>
                          <a:cs typeface="Times New Roman" panose="02020603050405020304" pitchFamily="18" charset="0"/>
                        </a:rPr>
                        <a:t>Thử nghiệm LS ngẫu nhiên, mù đôi, theo dõi dọc có nhóm giả dược đối chứng </a:t>
                      </a:r>
                      <a:r>
                        <a:rPr lang="vi-VN" sz="1500" dirty="0" smtClean="0">
                          <a:effectLst/>
                          <a:latin typeface="Times New Roman" panose="02020603050405020304" pitchFamily="18" charset="0"/>
                          <a:cs typeface="Times New Roman" panose="02020603050405020304" pitchFamily="18" charset="0"/>
                        </a:rPr>
                        <a:t>(</a:t>
                      </a:r>
                      <a:r>
                        <a:rPr lang="vi-VN" sz="1500" dirty="0">
                          <a:effectLst/>
                          <a:latin typeface="Times New Roman" panose="02020603050405020304" pitchFamily="18" charset="0"/>
                          <a:cs typeface="Times New Roman" panose="02020603050405020304" pitchFamily="18" charset="0"/>
                        </a:rPr>
                        <a:t>nhóm PRP gồm nhóm tiêm 1 mũi và 2 mũi cách nhau 3 tuần)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102 khớp: </a:t>
                      </a:r>
                    </a:p>
                    <a:p>
                      <a:pPr algn="ctr">
                        <a:spcAft>
                          <a:spcPts val="0"/>
                        </a:spcAft>
                      </a:pPr>
                      <a:r>
                        <a:rPr lang="vi-VN" sz="1500" dirty="0" smtClean="0">
                          <a:effectLst/>
                          <a:latin typeface="Times New Roman" panose="02020603050405020304" pitchFamily="18" charset="0"/>
                          <a:cs typeface="Times New Roman" panose="02020603050405020304" pitchFamily="18" charset="0"/>
                        </a:rPr>
                        <a:t>52 khớp tiêm 1 mũi </a:t>
                      </a:r>
                    </a:p>
                    <a:p>
                      <a:pPr algn="ctr">
                        <a:spcAft>
                          <a:spcPts val="0"/>
                        </a:spcAft>
                      </a:pPr>
                      <a:r>
                        <a:rPr lang="vi-VN" sz="1500" dirty="0" smtClean="0">
                          <a:effectLst/>
                          <a:latin typeface="Times New Roman" panose="02020603050405020304" pitchFamily="18" charset="0"/>
                          <a:cs typeface="Times New Roman" panose="02020603050405020304" pitchFamily="18" charset="0"/>
                        </a:rPr>
                        <a:t>50 khớp tiêm 2 mũi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46 khớp tiêm nước muối sinh lý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1-2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Ly tâm 1 lần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100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3,1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3385767866"/>
                  </a:ext>
                </a:extLst>
              </a:tr>
              <a:tr h="405985">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13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Say và cs 2013 [19]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Thuần tập, theo dõi dọc có nhóm chứng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45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45 HA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1-3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Ly tâm 1 lần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a:effectLst/>
                          <a:latin typeface="Times New Roman" panose="02020603050405020304" pitchFamily="18" charset="0"/>
                          <a:cs typeface="Times New Roman" panose="02020603050405020304" pitchFamily="18" charset="0"/>
                        </a:rPr>
                        <a:t>30 </a:t>
                      </a:r>
                      <a:endParaRPr lang="vi-VN"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tc>
                  <a:txBody>
                    <a:bodyPr/>
                    <a:lstStyle/>
                    <a:p>
                      <a:pPr algn="ctr">
                        <a:spcAft>
                          <a:spcPts val="0"/>
                        </a:spcAft>
                      </a:pPr>
                      <a:r>
                        <a:rPr lang="vi-VN" sz="1500" dirty="0">
                          <a:effectLst/>
                          <a:latin typeface="Times New Roman" panose="02020603050405020304" pitchFamily="18" charset="0"/>
                          <a:cs typeface="Times New Roman" panose="02020603050405020304" pitchFamily="18" charset="0"/>
                        </a:rPr>
                        <a:t>X 4 </a:t>
                      </a:r>
                      <a:endParaRPr lang="vi-VN"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169" marR="35169" marT="0" marB="0" anchor="ctr"/>
                </a:tc>
                <a:extLst>
                  <a:ext uri="{0D108BD9-81ED-4DB2-BD59-A6C34878D82A}">
                    <a16:rowId xmlns="" xmlns:a16="http://schemas.microsoft.com/office/drawing/2014/main" val="1447764282"/>
                  </a:ext>
                </a:extLst>
              </a:tr>
            </a:tbl>
          </a:graphicData>
        </a:graphic>
      </p:graphicFrame>
      <p:sp>
        <p:nvSpPr>
          <p:cNvPr id="6" name="Rectangle 5">
            <a:extLst>
              <a:ext uri="{FF2B5EF4-FFF2-40B4-BE49-F238E27FC236}">
                <a16:creationId xmlns="" xmlns:a16="http://schemas.microsoft.com/office/drawing/2014/main" id="{7A07CC25-944F-41E8-B0B7-9FD4EDF72A08}"/>
              </a:ext>
            </a:extLst>
          </p:cNvPr>
          <p:cNvSpPr/>
          <p:nvPr/>
        </p:nvSpPr>
        <p:spPr>
          <a:xfrm>
            <a:off x="-3412" y="381000"/>
            <a:ext cx="8991600" cy="430887"/>
          </a:xfrm>
          <a:prstGeom prst="rect">
            <a:avLst/>
          </a:prstGeom>
        </p:spPr>
        <p:txBody>
          <a:bodyPr wrap="square">
            <a:spAutoFit/>
          </a:bodyPr>
          <a:lstStyle/>
          <a:p>
            <a:pPr algn="ctr"/>
            <a:r>
              <a:rPr lang="vi-VN" sz="2200" b="1" dirty="0">
                <a:latin typeface="Times New Roman" panose="02020603050405020304" pitchFamily="18" charset="0"/>
                <a:cs typeface="Times New Roman" panose="02020603050405020304" pitchFamily="18" charset="0"/>
              </a:rPr>
              <a:t>Tóm tắt các nghiên cứu sử dụng PRP điều trị bệnh thoái hóa </a:t>
            </a:r>
            <a:r>
              <a:rPr lang="vi-VN" sz="2200" b="1" dirty="0" smtClean="0">
                <a:latin typeface="Times New Roman" panose="02020603050405020304" pitchFamily="18" charset="0"/>
                <a:cs typeface="Times New Roman" panose="02020603050405020304" pitchFamily="18" charset="0"/>
              </a:rPr>
              <a:t>khớp</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tiếp</a:t>
            </a:r>
            <a:r>
              <a:rPr lang="en-US" sz="2200" b="1"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361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767B8622-3023-48FE-9917-7AF94731E823}"/>
              </a:ext>
            </a:extLst>
          </p:cNvPr>
          <p:cNvGraphicFramePr>
            <a:graphicFrameLocks noGrp="1"/>
          </p:cNvGraphicFramePr>
          <p:nvPr>
            <p:extLst>
              <p:ext uri="{D42A27DB-BD31-4B8C-83A1-F6EECF244321}">
                <p14:modId xmlns:p14="http://schemas.microsoft.com/office/powerpoint/2010/main" val="3250742350"/>
              </p:ext>
            </p:extLst>
          </p:nvPr>
        </p:nvGraphicFramePr>
        <p:xfrm>
          <a:off x="152400" y="914399"/>
          <a:ext cx="8839199" cy="5868536"/>
        </p:xfrm>
        <a:graphic>
          <a:graphicData uri="http://schemas.openxmlformats.org/drawingml/2006/table">
            <a:tbl>
              <a:tblPr firstRow="1" firstCol="1" bandRow="1">
                <a:tableStyleId>{5C22544A-7EE6-4342-B048-85BDC9FD1C3A}</a:tableStyleId>
              </a:tblPr>
              <a:tblGrid>
                <a:gridCol w="381000">
                  <a:extLst>
                    <a:ext uri="{9D8B030D-6E8A-4147-A177-3AD203B41FA5}">
                      <a16:colId xmlns="" xmlns:a16="http://schemas.microsoft.com/office/drawing/2014/main" val="924431978"/>
                    </a:ext>
                  </a:extLst>
                </a:gridCol>
                <a:gridCol w="604292">
                  <a:extLst>
                    <a:ext uri="{9D8B030D-6E8A-4147-A177-3AD203B41FA5}">
                      <a16:colId xmlns="" xmlns:a16="http://schemas.microsoft.com/office/drawing/2014/main" val="1463436008"/>
                    </a:ext>
                  </a:extLst>
                </a:gridCol>
                <a:gridCol w="538708">
                  <a:extLst>
                    <a:ext uri="{9D8B030D-6E8A-4147-A177-3AD203B41FA5}">
                      <a16:colId xmlns="" xmlns:a16="http://schemas.microsoft.com/office/drawing/2014/main" val="3209147207"/>
                    </a:ext>
                  </a:extLst>
                </a:gridCol>
                <a:gridCol w="381000">
                  <a:extLst>
                    <a:ext uri="{9D8B030D-6E8A-4147-A177-3AD203B41FA5}">
                      <a16:colId xmlns="" xmlns:a16="http://schemas.microsoft.com/office/drawing/2014/main" val="180988216"/>
                    </a:ext>
                  </a:extLst>
                </a:gridCol>
                <a:gridCol w="609600">
                  <a:extLst>
                    <a:ext uri="{9D8B030D-6E8A-4147-A177-3AD203B41FA5}">
                      <a16:colId xmlns="" xmlns:a16="http://schemas.microsoft.com/office/drawing/2014/main" val="2558544566"/>
                    </a:ext>
                  </a:extLst>
                </a:gridCol>
                <a:gridCol w="685800">
                  <a:extLst>
                    <a:ext uri="{9D8B030D-6E8A-4147-A177-3AD203B41FA5}">
                      <a16:colId xmlns="" xmlns:a16="http://schemas.microsoft.com/office/drawing/2014/main" val="1144556341"/>
                    </a:ext>
                  </a:extLst>
                </a:gridCol>
                <a:gridCol w="1219200">
                  <a:extLst>
                    <a:ext uri="{9D8B030D-6E8A-4147-A177-3AD203B41FA5}">
                      <a16:colId xmlns="" xmlns:a16="http://schemas.microsoft.com/office/drawing/2014/main" val="601910614"/>
                    </a:ext>
                  </a:extLst>
                </a:gridCol>
                <a:gridCol w="2895600">
                  <a:extLst>
                    <a:ext uri="{9D8B030D-6E8A-4147-A177-3AD203B41FA5}">
                      <a16:colId xmlns="" xmlns:a16="http://schemas.microsoft.com/office/drawing/2014/main" val="3800055085"/>
                    </a:ext>
                  </a:extLst>
                </a:gridCol>
                <a:gridCol w="1523999">
                  <a:extLst>
                    <a:ext uri="{9D8B030D-6E8A-4147-A177-3AD203B41FA5}">
                      <a16:colId xmlns="" xmlns:a16="http://schemas.microsoft.com/office/drawing/2014/main" val="1714979482"/>
                    </a:ext>
                  </a:extLst>
                </a:gridCol>
              </a:tblGrid>
              <a:tr h="733567">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STT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Nghiên cứu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smtClean="0">
                          <a:effectLst/>
                          <a:latin typeface="Times New Roman" panose="02020603050405020304" pitchFamily="18" charset="0"/>
                          <a:cs typeface="Times New Roman" panose="02020603050405020304" pitchFamily="18" charset="0"/>
                        </a:rPr>
                        <a:t>Thể</a:t>
                      </a:r>
                      <a:r>
                        <a:rPr lang="en-US" sz="1200" baseline="0" dirty="0" smtClean="0">
                          <a:effectLst/>
                          <a:latin typeface="Times New Roman" panose="02020603050405020304" pitchFamily="18" charset="0"/>
                          <a:cs typeface="Times New Roman" panose="02020603050405020304" pitchFamily="18" charset="0"/>
                        </a:rPr>
                        <a:t> </a:t>
                      </a:r>
                      <a:r>
                        <a:rPr lang="vi-VN" sz="1200" dirty="0" smtClean="0">
                          <a:effectLst/>
                          <a:latin typeface="Times New Roman" panose="02020603050405020304" pitchFamily="18" charset="0"/>
                          <a:cs typeface="Times New Roman" panose="02020603050405020304" pitchFamily="18" charset="0"/>
                        </a:rPr>
                        <a:t>tích </a:t>
                      </a:r>
                      <a:r>
                        <a:rPr lang="vi-VN" sz="1200" dirty="0">
                          <a:effectLst/>
                          <a:latin typeface="Times New Roman" panose="02020603050405020304" pitchFamily="18" charset="0"/>
                          <a:cs typeface="Times New Roman" panose="02020603050405020304" pitchFamily="18" charset="0"/>
                        </a:rPr>
                        <a:t>PRP tiêm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Số mũi tiêm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Khoảng cách </a:t>
                      </a:r>
                      <a:r>
                        <a:rPr lang="en-US" sz="1200" dirty="0">
                          <a:effectLst/>
                          <a:latin typeface="Times New Roman" panose="02020603050405020304" pitchFamily="18" charset="0"/>
                          <a:cs typeface="Times New Roman" panose="02020603050405020304" pitchFamily="18" charset="0"/>
                        </a:rPr>
                        <a:t>t</a:t>
                      </a:r>
                      <a:r>
                        <a:rPr lang="vi-VN" sz="1200" dirty="0" smtClean="0">
                          <a:effectLst/>
                          <a:latin typeface="Times New Roman" panose="02020603050405020304" pitchFamily="18" charset="0"/>
                          <a:cs typeface="Times New Roman" panose="02020603050405020304" pitchFamily="18" charset="0"/>
                        </a:rPr>
                        <a:t>iêm (tuần</a:t>
                      </a:r>
                      <a:r>
                        <a:rPr lang="vi-VN" sz="1200" dirty="0">
                          <a:effectLst/>
                          <a:latin typeface="Times New Roman" panose="02020603050405020304" pitchFamily="18" charset="0"/>
                          <a:cs typeface="Times New Roman" panose="02020603050405020304" pitchFamily="18" charset="0"/>
                        </a:rPr>
                        <a:t>)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Thời điểm đánh giá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Tiêu chí đánh giá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Kết quả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Tai biến, tác dụng phụ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1979062585"/>
                  </a:ext>
                </a:extLst>
              </a:tr>
              <a:tr h="550175">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1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Sanchez và cs 2008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6-8 ml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3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1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2 tháng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Điểm đau WOMAC </a:t>
                      </a:r>
                    </a:p>
                    <a:p>
                      <a:pPr algn="ctr">
                        <a:spcAft>
                          <a:spcPts val="0"/>
                        </a:spcAft>
                      </a:pPr>
                      <a:r>
                        <a:rPr lang="vi-VN" sz="1200" dirty="0">
                          <a:effectLst/>
                          <a:latin typeface="Times New Roman" panose="02020603050405020304" pitchFamily="18" charset="0"/>
                          <a:cs typeface="Times New Roman" panose="02020603050405020304" pitchFamily="18" charset="0"/>
                        </a:rPr>
                        <a:t>cải thiện trên 40%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33,3% nhóm PRP cải thiện, 10% nhóm HA có cải thiện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Đau phản ứng viêm, tràn dịch nhẹ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3975909982"/>
                  </a:ext>
                </a:extLst>
              </a:tr>
              <a:tr h="733567">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2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Sampson và cs </a:t>
                      </a:r>
                    </a:p>
                    <a:p>
                      <a:pPr algn="ctr">
                        <a:spcAft>
                          <a:spcPts val="0"/>
                        </a:spcAft>
                      </a:pPr>
                      <a:r>
                        <a:rPr lang="vi-VN" sz="1200">
                          <a:effectLst/>
                          <a:latin typeface="Times New Roman" panose="02020603050405020304" pitchFamily="18" charset="0"/>
                          <a:cs typeface="Times New Roman" panose="02020603050405020304" pitchFamily="18" charset="0"/>
                        </a:rPr>
                        <a:t>2010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6 ml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3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4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2,5,11,18,52 tuần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Brittberg-Peterson VAS </a:t>
                      </a:r>
                    </a:p>
                    <a:p>
                      <a:pPr algn="ctr">
                        <a:spcAft>
                          <a:spcPts val="0"/>
                        </a:spcAft>
                      </a:pPr>
                      <a:r>
                        <a:rPr lang="vi-VN" sz="1200" dirty="0">
                          <a:effectLst/>
                          <a:latin typeface="Times New Roman" panose="02020603050405020304" pitchFamily="18" charset="0"/>
                          <a:cs typeface="Times New Roman" panose="02020603050405020304" pitchFamily="18" charset="0"/>
                        </a:rPr>
                        <a:t>KOOS </a:t>
                      </a:r>
                    </a:p>
                    <a:p>
                      <a:pPr algn="ctr">
                        <a:spcAft>
                          <a:spcPts val="0"/>
                        </a:spcAft>
                      </a:pPr>
                      <a:r>
                        <a:rPr lang="vi-VN" sz="1200" smtClean="0">
                          <a:effectLst/>
                          <a:latin typeface="Times New Roman" panose="02020603050405020304" pitchFamily="18" charset="0"/>
                          <a:cs typeface="Times New Roman" panose="02020603050405020304" pitchFamily="18" charset="0"/>
                        </a:rPr>
                        <a:t>bề </a:t>
                      </a:r>
                      <a:r>
                        <a:rPr lang="vi-VN" sz="1200" dirty="0">
                          <a:effectLst/>
                          <a:latin typeface="Times New Roman" panose="02020603050405020304" pitchFamily="18" charset="0"/>
                          <a:cs typeface="Times New Roman" panose="02020603050405020304" pitchFamily="18" charset="0"/>
                        </a:rPr>
                        <a:t>dày sụn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8/13 cải thiện tốt </a:t>
                      </a:r>
                    </a:p>
                    <a:p>
                      <a:pPr algn="ctr">
                        <a:spcAft>
                          <a:spcPts val="0"/>
                        </a:spcAft>
                      </a:pPr>
                      <a:r>
                        <a:rPr lang="vi-VN" sz="1200" dirty="0">
                          <a:effectLst/>
                          <a:latin typeface="Times New Roman" panose="02020603050405020304" pitchFamily="18" charset="0"/>
                          <a:cs typeface="Times New Roman" panose="02020603050405020304" pitchFamily="18" charset="0"/>
                        </a:rPr>
                        <a:t>Bề dày sụn có cải thiện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Tăng cảm giác đau trong thời gian ngắn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3714064523"/>
                  </a:ext>
                </a:extLst>
              </a:tr>
              <a:tr h="550175">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3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Kon và cs 2010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5 ml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2, 6, 12 tháng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EQ VAS </a:t>
                      </a:r>
                    </a:p>
                    <a:p>
                      <a:pPr algn="ctr">
                        <a:spcAft>
                          <a:spcPts val="0"/>
                        </a:spcAft>
                      </a:pPr>
                      <a:r>
                        <a:rPr lang="vi-VN" sz="1200" dirty="0">
                          <a:effectLst/>
                          <a:latin typeface="Times New Roman" panose="02020603050405020304" pitchFamily="18" charset="0"/>
                          <a:cs typeface="Times New Roman" panose="02020603050405020304" pitchFamily="18" charset="0"/>
                        </a:rPr>
                        <a:t>IKDC </a:t>
                      </a:r>
                    </a:p>
                    <a:p>
                      <a:pPr algn="ctr">
                        <a:spcAft>
                          <a:spcPts val="0"/>
                        </a:spcAft>
                      </a:pPr>
                      <a:r>
                        <a:rPr lang="vi-VN" sz="1200" dirty="0">
                          <a:effectLst/>
                          <a:latin typeface="Times New Roman" panose="02020603050405020304" pitchFamily="18" charset="0"/>
                          <a:cs typeface="Times New Roman" panose="02020603050405020304" pitchFamily="18" charset="0"/>
                        </a:rPr>
                        <a:t>Mức độ hài lòng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Giảm đau và cải thiện chức năng rõ ràng </a:t>
                      </a:r>
                    </a:p>
                    <a:p>
                      <a:pPr algn="ctr">
                        <a:spcAft>
                          <a:spcPts val="0"/>
                        </a:spcAft>
                      </a:pPr>
                      <a:r>
                        <a:rPr lang="vi-VN" sz="1200" dirty="0">
                          <a:effectLst/>
                          <a:latin typeface="Times New Roman" panose="02020603050405020304" pitchFamily="18" charset="0"/>
                          <a:cs typeface="Times New Roman" panose="02020603050405020304" pitchFamily="18" charset="0"/>
                        </a:rPr>
                        <a:t>80% BN hài lòng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Đau nhẹ, thường tự khỏi </a:t>
                      </a:r>
                    </a:p>
                    <a:p>
                      <a:pPr algn="ctr">
                        <a:spcAft>
                          <a:spcPts val="0"/>
                        </a:spcAft>
                      </a:pPr>
                      <a:r>
                        <a:rPr lang="vi-VN" sz="1200" dirty="0">
                          <a:effectLst/>
                          <a:latin typeface="Times New Roman" panose="02020603050405020304" pitchFamily="18" charset="0"/>
                          <a:cs typeface="Times New Roman" panose="02020603050405020304" pitchFamily="18" charset="0"/>
                        </a:rPr>
                        <a:t>1 BN sưng 2 tuần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2962409059"/>
                  </a:ext>
                </a:extLst>
              </a:tr>
              <a:tr h="916959">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4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Kon và cs 2011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5 ml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2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2, 6 tháng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EQ VAS </a:t>
                      </a:r>
                    </a:p>
                    <a:p>
                      <a:pPr algn="ctr">
                        <a:spcAft>
                          <a:spcPts val="0"/>
                        </a:spcAft>
                      </a:pPr>
                      <a:r>
                        <a:rPr lang="vi-VN" sz="1200">
                          <a:effectLst/>
                          <a:latin typeface="Times New Roman" panose="02020603050405020304" pitchFamily="18" charset="0"/>
                          <a:cs typeface="Times New Roman" panose="02020603050405020304" pitchFamily="18" charset="0"/>
                        </a:rPr>
                        <a:t>IKDC </a:t>
                      </a:r>
                    </a:p>
                    <a:p>
                      <a:pPr algn="ctr">
                        <a:spcAft>
                          <a:spcPts val="0"/>
                        </a:spcAft>
                      </a:pPr>
                      <a:r>
                        <a:rPr lang="vi-VN" sz="1200">
                          <a:effectLst/>
                          <a:latin typeface="Times New Roman" panose="02020603050405020304" pitchFamily="18" charset="0"/>
                          <a:cs typeface="Times New Roman" panose="02020603050405020304" pitchFamily="18" charset="0"/>
                        </a:rPr>
                        <a:t>Mức độ hài lòng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2 tháng: PRP = LHA&gt; HHA, sau 6 tháng: PRP&gt;HHA&gt;LHA </a:t>
                      </a:r>
                    </a:p>
                    <a:p>
                      <a:pPr algn="ctr">
                        <a:spcAft>
                          <a:spcPts val="0"/>
                        </a:spcAft>
                      </a:pPr>
                      <a:r>
                        <a:rPr lang="vi-VN" sz="1200" dirty="0">
                          <a:effectLst/>
                          <a:latin typeface="Times New Roman" panose="02020603050405020304" pitchFamily="18" charset="0"/>
                          <a:cs typeface="Times New Roman" panose="02020603050405020304" pitchFamily="18" charset="0"/>
                        </a:rPr>
                        <a:t>Mức độ hài lòng: PRP 82%, HHA 66%, LHA 64% </a:t>
                      </a:r>
                    </a:p>
                    <a:p>
                      <a:pPr algn="ctr">
                        <a:spcAft>
                          <a:spcPts val="0"/>
                        </a:spcAft>
                      </a:pPr>
                      <a:r>
                        <a:rPr lang="vi-VN" sz="1200" dirty="0">
                          <a:effectLst/>
                          <a:latin typeface="Times New Roman" panose="02020603050405020304" pitchFamily="18" charset="0"/>
                          <a:cs typeface="Times New Roman" panose="02020603050405020304" pitchFamily="18" charset="0"/>
                        </a:rPr>
                        <a:t>BN trẻ, giai đoạn nhẹ: cải thiện tốt hơn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Đau nhẹ, tự khỏi, không có biến chứng nghiêm trọng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2329248156"/>
                  </a:ext>
                </a:extLst>
              </a:tr>
              <a:tr h="550175">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5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Li và cs 2011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3,5 ml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3,4,6 tháng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IKDC, LeQuesne WOMAC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Thời điểm sau 3,4 tháng: không có sự khác biệt giữa PRP và HA, thời điểm 6 tháng: PRP &gt; HA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TD phụ nhẹ, không </a:t>
                      </a:r>
                      <a:r>
                        <a:rPr lang="vi-VN" sz="1200" dirty="0" smtClean="0">
                          <a:effectLst/>
                          <a:latin typeface="Times New Roman" panose="02020603050405020304" pitchFamily="18" charset="0"/>
                          <a:cs typeface="Times New Roman" panose="02020603050405020304" pitchFamily="18" charset="0"/>
                        </a:rPr>
                        <a:t>có</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3845558575"/>
                  </a:ext>
                </a:extLst>
              </a:tr>
              <a:tr h="916959">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6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Filardo và cs 2012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5 ml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2,6,12 tháng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IKDC </a:t>
                      </a:r>
                    </a:p>
                    <a:p>
                      <a:pPr algn="ctr">
                        <a:spcAft>
                          <a:spcPts val="0"/>
                        </a:spcAft>
                      </a:pPr>
                      <a:r>
                        <a:rPr lang="vi-VN" sz="1200">
                          <a:effectLst/>
                          <a:latin typeface="Times New Roman" panose="02020603050405020304" pitchFamily="18" charset="0"/>
                          <a:cs typeface="Times New Roman" panose="02020603050405020304" pitchFamily="18" charset="0"/>
                        </a:rPr>
                        <a:t>EQ-VAS </a:t>
                      </a:r>
                    </a:p>
                    <a:p>
                      <a:pPr algn="ctr">
                        <a:spcAft>
                          <a:spcPts val="0"/>
                        </a:spcAft>
                      </a:pPr>
                      <a:r>
                        <a:rPr lang="vi-VN" sz="1200">
                          <a:effectLst/>
                          <a:latin typeface="Times New Roman" panose="02020603050405020304" pitchFamily="18" charset="0"/>
                          <a:cs typeface="Times New Roman" panose="02020603050405020304" pitchFamily="18" charset="0"/>
                        </a:rPr>
                        <a:t>Mức độ hài lòng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Cả 2 nhóm ly tâm 1 và 2 lần đều có cải thiện LS rõ, không có sự khác biệt </a:t>
                      </a:r>
                    </a:p>
                    <a:p>
                      <a:pPr algn="ctr">
                        <a:spcAft>
                          <a:spcPts val="0"/>
                        </a:spcAft>
                      </a:pPr>
                      <a:r>
                        <a:rPr lang="vi-VN" sz="1200" dirty="0">
                          <a:effectLst/>
                          <a:latin typeface="Times New Roman" panose="02020603050405020304" pitchFamily="18" charset="0"/>
                          <a:cs typeface="Times New Roman" panose="02020603050405020304" pitchFamily="18" charset="0"/>
                        </a:rPr>
                        <a:t>Kết quả tốt hơn ở nhóm trẻ, giai đoạn nhẹ </a:t>
                      </a:r>
                    </a:p>
                    <a:p>
                      <a:pPr algn="ctr">
                        <a:spcAft>
                          <a:spcPts val="0"/>
                        </a:spcAft>
                      </a:pPr>
                      <a:r>
                        <a:rPr lang="vi-VN" sz="1200" dirty="0">
                          <a:effectLst/>
                          <a:latin typeface="Times New Roman" panose="02020603050405020304" pitchFamily="18" charset="0"/>
                          <a:cs typeface="Times New Roman" panose="02020603050405020304" pitchFamily="18" charset="0"/>
                        </a:rPr>
                        <a:t>76,4% nhóm ly tâm 1 lần hài lòng so với 80,6% ở nhóm ly tâm 2 lần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Tác dụng phụ gồm đau và sưng nhẹ hay gặp hơn ở nhóm ly tâm 2 lần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2628112863"/>
                  </a:ext>
                </a:extLst>
              </a:tr>
              <a:tr h="916959">
                <a:tc>
                  <a:txBody>
                    <a:bodyPr/>
                    <a:lstStyle/>
                    <a:p>
                      <a:pPr algn="ctr"/>
                      <a:endParaRPr lang="vi-VN" sz="1200" dirty="0">
                        <a:latin typeface="Times New Roman" panose="02020603050405020304" pitchFamily="18"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Filardo, Kon và cs 2012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5 ml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3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2,6,12 tháng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IKDC </a:t>
                      </a:r>
                    </a:p>
                    <a:p>
                      <a:pPr algn="ctr">
                        <a:spcAft>
                          <a:spcPts val="0"/>
                        </a:spcAft>
                      </a:pPr>
                      <a:r>
                        <a:rPr lang="vi-VN" sz="1200">
                          <a:effectLst/>
                          <a:latin typeface="Times New Roman" panose="02020603050405020304" pitchFamily="18" charset="0"/>
                          <a:cs typeface="Times New Roman" panose="02020603050405020304" pitchFamily="18" charset="0"/>
                        </a:rPr>
                        <a:t>KOOS </a:t>
                      </a:r>
                    </a:p>
                    <a:p>
                      <a:pPr algn="ctr">
                        <a:spcAft>
                          <a:spcPts val="0"/>
                        </a:spcAft>
                      </a:pPr>
                      <a:r>
                        <a:rPr lang="vi-VN" sz="1200">
                          <a:effectLst/>
                          <a:latin typeface="Times New Roman" panose="02020603050405020304" pitchFamily="18" charset="0"/>
                          <a:cs typeface="Times New Roman" panose="02020603050405020304" pitchFamily="18" charset="0"/>
                        </a:rPr>
                        <a:t>EQ-VAS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a:effectLst/>
                          <a:latin typeface="Times New Roman" panose="02020603050405020304" pitchFamily="18" charset="0"/>
                          <a:cs typeface="Times New Roman" panose="02020603050405020304" pitchFamily="18" charset="0"/>
                        </a:rPr>
                        <a:t>Kết quả tương tự nhau giữa 2 nhóm điều trị PRP và HA; tuy nhiên ở nhóm giai đoạn KL 3 (nặng nhất) thì xu hướng cải thiện tốt hơn ở nhóm điều trị PRP so với nhóm HA ở các thời điểm 6 và 12 tháng sau </a:t>
                      </a:r>
                      <a:endParaRPr lang="vi-VN"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tc>
                  <a:txBody>
                    <a:bodyPr/>
                    <a:lstStyle/>
                    <a:p>
                      <a:pPr algn="ctr">
                        <a:spcAft>
                          <a:spcPts val="0"/>
                        </a:spcAft>
                      </a:pPr>
                      <a:r>
                        <a:rPr lang="vi-VN" sz="1200" dirty="0">
                          <a:effectLst/>
                          <a:latin typeface="Times New Roman" panose="02020603050405020304" pitchFamily="18" charset="0"/>
                          <a:cs typeface="Times New Roman" panose="02020603050405020304" pitchFamily="18" charset="0"/>
                        </a:rPr>
                        <a:t>Đau và tràn dịch nhẹ sau tiêm ở một số BN, tự giới hạn; trong đó nhóm tiêm PRP cao hơn nhóm HA </a:t>
                      </a:r>
                      <a:endPar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674" marR="27674" marT="0" marB="0" anchor="ctr"/>
                </a:tc>
                <a:extLst>
                  <a:ext uri="{0D108BD9-81ED-4DB2-BD59-A6C34878D82A}">
                    <a16:rowId xmlns="" xmlns:a16="http://schemas.microsoft.com/office/drawing/2014/main" val="3743596144"/>
                  </a:ext>
                </a:extLst>
              </a:tr>
            </a:tbl>
          </a:graphicData>
        </a:graphic>
      </p:graphicFrame>
      <p:sp>
        <p:nvSpPr>
          <p:cNvPr id="6" name="Rectangle 5">
            <a:extLst>
              <a:ext uri="{FF2B5EF4-FFF2-40B4-BE49-F238E27FC236}">
                <a16:creationId xmlns="" xmlns:a16="http://schemas.microsoft.com/office/drawing/2014/main" id="{7A07CC25-944F-41E8-B0B7-9FD4EDF72A08}"/>
              </a:ext>
            </a:extLst>
          </p:cNvPr>
          <p:cNvSpPr/>
          <p:nvPr/>
        </p:nvSpPr>
        <p:spPr>
          <a:xfrm>
            <a:off x="0" y="381000"/>
            <a:ext cx="8991600" cy="430887"/>
          </a:xfrm>
          <a:prstGeom prst="rect">
            <a:avLst/>
          </a:prstGeom>
        </p:spPr>
        <p:txBody>
          <a:bodyPr wrap="square">
            <a:spAutoFit/>
          </a:bodyPr>
          <a:lstStyle/>
          <a:p>
            <a:pPr algn="ctr"/>
            <a:r>
              <a:rPr lang="vi-VN" sz="2200" b="1" dirty="0">
                <a:latin typeface="Times New Roman" panose="02020603050405020304" pitchFamily="18" charset="0"/>
                <a:cs typeface="Times New Roman" panose="02020603050405020304" pitchFamily="18" charset="0"/>
              </a:rPr>
              <a:t>Tóm tắt các nghiên cứu sử dụng PRP điều trị bệnh thoái hóa </a:t>
            </a:r>
            <a:r>
              <a:rPr lang="vi-VN" sz="2200" b="1" dirty="0" smtClean="0">
                <a:latin typeface="Times New Roman" panose="02020603050405020304" pitchFamily="18" charset="0"/>
                <a:cs typeface="Times New Roman" panose="02020603050405020304" pitchFamily="18" charset="0"/>
              </a:rPr>
              <a:t>khớp</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tiếp</a:t>
            </a:r>
            <a:r>
              <a:rPr lang="en-US" sz="2200" b="1"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496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2306</TotalTime>
  <Words>3123</Words>
  <Application>Microsoft Office PowerPoint</Application>
  <PresentationFormat>On-screen Show (4:3)</PresentationFormat>
  <Paragraphs>467</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Clarity</vt:lpstr>
      <vt:lpstr>PowerPoint Presentation</vt:lpstr>
      <vt:lpstr>1. KHÁI NIỆM CƠ BẢN VỀ PRP  </vt:lpstr>
      <vt:lpstr>PowerPoint Presentation</vt:lpstr>
      <vt:lpstr>Vai trò các tác nhân tăng trưởng (GF) khi  được giải phóng bởi việc hoạt hóa tiểu cầu </vt:lpstr>
      <vt:lpstr>2. PRP TRONG ĐIỀU TRỊ KHỚP GỐI</vt:lpstr>
      <vt:lpstr>PRP TRONG ĐIỀU TRỊ KHỚP GỐI</vt:lpstr>
      <vt:lpstr>PRP TRONG ĐIỀU TRỊ KHỚP GỐI</vt:lpstr>
      <vt:lpstr>PowerPoint Presentation</vt:lpstr>
      <vt:lpstr>PowerPoint Presentation</vt:lpstr>
      <vt:lpstr>PowerPoint Presentation</vt:lpstr>
      <vt:lpstr>PowerPoint Presentation</vt:lpstr>
      <vt:lpstr>Một số nghiên cứu về ứng dụng lâm sàng PRP </vt:lpstr>
      <vt:lpstr>Một số nghiên cứu về ứng dụng lâm sàng PRP </vt:lpstr>
      <vt:lpstr>Một số nghiên cứu về ứng dụng lâm sàng PRP </vt:lpstr>
      <vt:lpstr>Một số nghiên cứu về ứng dụng lâm sàng PRP </vt:lpstr>
      <vt:lpstr>    4. Một số kết quả điều trị</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NeoGenesis</dc:title>
  <dc:creator>Windows User</dc:creator>
  <cp:lastModifiedBy>Windows User</cp:lastModifiedBy>
  <cp:revision>140</cp:revision>
  <dcterms:created xsi:type="dcterms:W3CDTF">2015-11-13T04:19:59Z</dcterms:created>
  <dcterms:modified xsi:type="dcterms:W3CDTF">2018-09-20T18:39:40Z</dcterms:modified>
</cp:coreProperties>
</file>