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7" r:id="rId3"/>
    <p:sldId id="268" r:id="rId4"/>
    <p:sldId id="269" r:id="rId5"/>
    <p:sldId id="270" r:id="rId6"/>
    <p:sldId id="257" r:id="rId7"/>
    <p:sldId id="258" r:id="rId8"/>
    <p:sldId id="259" r:id="rId9"/>
    <p:sldId id="273" r:id="rId10"/>
    <p:sldId id="271" r:id="rId11"/>
    <p:sldId id="280" r:id="rId12"/>
    <p:sldId id="279" r:id="rId13"/>
    <p:sldId id="260" r:id="rId14"/>
    <p:sldId id="264" r:id="rId15"/>
    <p:sldId id="275"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94660"/>
  </p:normalViewPr>
  <p:slideViewPr>
    <p:cSldViewPr>
      <p:cViewPr varScale="1">
        <p:scale>
          <a:sx n="70" d="100"/>
          <a:sy n="70" d="100"/>
        </p:scale>
        <p:origin x="159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1CADCC-0133-473F-BB10-98BEC4C33FEA}" type="datetimeFigureOut">
              <a:rPr lang="en-US" smtClean="0"/>
              <a:t>5/26/2022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4AE8CA-C25B-4C2F-88AC-2417F4CEB554}" type="slidenum">
              <a:rPr lang="en-US" smtClean="0"/>
              <a:t>‹#›</a:t>
            </a:fld>
            <a:endParaRPr lang="en-US"/>
          </a:p>
        </p:txBody>
      </p:sp>
    </p:spTree>
    <p:extLst>
      <p:ext uri="{BB962C8B-B14F-4D97-AF65-F5344CB8AC3E}">
        <p14:creationId xmlns:p14="http://schemas.microsoft.com/office/powerpoint/2010/main" val="150815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3C8FC34-5844-4ED2-BA11-E5C2F0CDE4F5}" type="datetime1">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latin typeface="Times New Roman" pitchFamily="18" charset="0"/>
                <a:cs typeface="Times New Roman" pitchFamily="18" charset="0"/>
              </a:defRPr>
            </a:lvl1pPr>
          </a:lstStyle>
          <a:p>
            <a:fld id="{808A2A0C-8AFF-4412-84B8-C7EC4D33A3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342F14-B5FA-466D-9114-86928AFAA312}" type="datetime1">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A2A0C-8AFF-4412-84B8-C7EC4D33A3B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DD88F-ED2D-4C2C-8CEE-974DF89164A0}" type="datetime1">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A2A0C-8AFF-4412-84B8-C7EC4D33A3B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24F759-8E11-4A17-B87D-F896A7CAEFA9}" type="datetime1">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latin typeface="Times New Roman" pitchFamily="18" charset="0"/>
                <a:cs typeface="Times New Roman" pitchFamily="18" charset="0"/>
              </a:defRPr>
            </a:lvl1pPr>
          </a:lstStyle>
          <a:p>
            <a:fld id="{808A2A0C-8AFF-4412-84B8-C7EC4D33A3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196BFB-A764-46EF-9FD6-5288A590F4E7}" type="datetime1">
              <a:rPr lang="en-US" smtClean="0"/>
              <a:t>5/26/2022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8A2A0C-8AFF-4412-84B8-C7EC4D33A3B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409659-715E-432B-868B-87DB309ACE8B}" type="datetime1">
              <a:rPr lang="en-US" smtClean="0"/>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A2A0C-8AFF-4412-84B8-C7EC4D33A3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D7B783-863D-40FC-9120-8699A791BB8E}" type="datetime1">
              <a:rPr lang="en-US" smtClean="0"/>
              <a:t>5/26/2022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8A2A0C-8AFF-4412-84B8-C7EC4D33A3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5ACA05-BB2F-4D23-A3D7-E9EEE2AC6104}" type="datetime1">
              <a:rPr lang="en-US" smtClean="0"/>
              <a:t>5/26/2022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8A2A0C-8AFF-4412-84B8-C7EC4D33A3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FD098-E287-4CF2-9AED-FE70CE1A9727}" type="datetime1">
              <a:rPr lang="en-US" smtClean="0"/>
              <a:t>5/26/2022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8A2A0C-8AFF-4412-84B8-C7EC4D33A3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127108-D391-4174-A7EB-E5A4A59A6648}" type="datetime1">
              <a:rPr lang="en-US" smtClean="0"/>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A2A0C-8AFF-4412-84B8-C7EC4D33A3B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A3F7A5-1EBA-4939-B019-166A40449F93}" type="datetime1">
              <a:rPr lang="en-US" smtClean="0"/>
              <a:t>5/26/2022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8A2A0C-8AFF-4412-84B8-C7EC4D33A3B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1073C4-F319-4513-9B58-2C176977E5C6}" type="datetime1">
              <a:rPr lang="en-US" smtClean="0"/>
              <a:t>5/26/2022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A2A0C-8AFF-4412-84B8-C7EC4D33A3B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19200"/>
            <a:ext cx="8686800" cy="1470025"/>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ứng</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dụng</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tế</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bào</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gốc</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trong</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điều</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trị</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bệnh</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tiểu</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đường</a:t>
            </a:r>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p>
        </p:txBody>
      </p:sp>
      <p:pic>
        <p:nvPicPr>
          <p:cNvPr id="4" name="Picture 3" descr="tieuduong.jpg"/>
          <p:cNvPicPr>
            <a:picLocks noChangeAspect="1"/>
          </p:cNvPicPr>
          <p:nvPr/>
        </p:nvPicPr>
        <p:blipFill>
          <a:blip r:embed="rId2" cstate="print"/>
          <a:stretch>
            <a:fillRect/>
          </a:stretch>
        </p:blipFill>
        <p:spPr>
          <a:xfrm>
            <a:off x="2362200" y="2819400"/>
            <a:ext cx="4419600" cy="3288182"/>
          </a:xfrm>
          <a:prstGeom prst="rect">
            <a:avLst/>
          </a:prstGeom>
        </p:spPr>
      </p:pic>
      <p:sp>
        <p:nvSpPr>
          <p:cNvPr id="7" name="Slide Number Placeholder 6"/>
          <p:cNvSpPr>
            <a:spLocks noGrp="1"/>
          </p:cNvSpPr>
          <p:nvPr>
            <p:ph type="sldNum" sz="quarter" idx="12"/>
          </p:nvPr>
        </p:nvSpPr>
        <p:spPr/>
        <p:txBody>
          <a:bodyPr/>
          <a:lstStyle/>
          <a:p>
            <a:fld id="{808A2A0C-8AFF-4412-84B8-C7EC4D33A3BA}"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b="1" dirty="0">
                <a:solidFill>
                  <a:srgbClr val="4BACC6"/>
                </a:solidFill>
                <a:latin typeface="Times New Roman" pitchFamily="18" charset="0"/>
                <a:cs typeface="Times New Roman" pitchFamily="18" charset="0"/>
              </a:rPr>
              <a:t>IV. NGUỒN TẾ BÀO GỐC CHO ĐIỀU TRỊ</a:t>
            </a:r>
            <a:endParaRPr lang="en-US" dirty="0"/>
          </a:p>
        </p:txBody>
      </p:sp>
      <p:sp>
        <p:nvSpPr>
          <p:cNvPr id="3" name="Content Placeholder 2"/>
          <p:cNvSpPr>
            <a:spLocks noGrp="1"/>
          </p:cNvSpPr>
          <p:nvPr>
            <p:ph idx="1"/>
          </p:nvPr>
        </p:nvSpPr>
        <p:spPr>
          <a:xfrm>
            <a:off x="457200" y="990600"/>
            <a:ext cx="8229600" cy="5867400"/>
          </a:xfrm>
        </p:spPr>
        <p:txBody>
          <a:bodyPr>
            <a:normAutofit/>
          </a:bodyPr>
          <a:lstStyle/>
          <a:p>
            <a:pPr marL="0" indent="0">
              <a:buNone/>
            </a:pPr>
            <a:r>
              <a:rPr lang="en-US" sz="2400" dirty="0">
                <a:solidFill>
                  <a:srgbClr val="000000"/>
                </a:solidFill>
                <a:latin typeface="Times New Roman" panose="02020603050405020304" pitchFamily="18" charset="0"/>
              </a:rPr>
              <a:t>T</a:t>
            </a:r>
            <a:r>
              <a:rPr lang="vi-VN" sz="2400" dirty="0">
                <a:solidFill>
                  <a:srgbClr val="000000"/>
                </a:solidFill>
                <a:latin typeface="Times New Roman" panose="02020603050405020304" pitchFamily="18" charset="0"/>
              </a:rPr>
              <a:t>ế bào gốc trung mô (MSC) đã được chứng minh là một lựa chọn điều trị </a:t>
            </a:r>
            <a:r>
              <a:rPr lang="en-US" sz="2400" dirty="0" err="1">
                <a:solidFill>
                  <a:srgbClr val="000000"/>
                </a:solidFill>
                <a:latin typeface="Times New Roman" panose="02020603050405020304" pitchFamily="18" charset="0"/>
              </a:rPr>
              <a:t>hiệu</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quả</a:t>
            </a:r>
            <a:r>
              <a:rPr lang="en-US" sz="2400" dirty="0">
                <a:solidFill>
                  <a:srgbClr val="000000"/>
                </a:solidFill>
                <a:latin typeface="Times New Roman" panose="02020603050405020304" pitchFamily="18" charset="0"/>
              </a:rPr>
              <a:t> </a:t>
            </a:r>
            <a:r>
              <a:rPr lang="vi-VN" sz="2400" dirty="0">
                <a:solidFill>
                  <a:srgbClr val="000000"/>
                </a:solidFill>
                <a:latin typeface="Times New Roman" panose="02020603050405020304" pitchFamily="18" charset="0"/>
              </a:rPr>
              <a:t>do đặc tính điều hòa miễn dịch và tiềm năng biệt hóa trong ống nghiệm thành các tế bào tiết insulin.</a:t>
            </a:r>
            <a:endParaRPr lang="en-US" sz="2400" dirty="0">
              <a:solidFill>
                <a:srgbClr val="000000"/>
              </a:solidFill>
              <a:latin typeface="Times New Roman" panose="02020603050405020304" pitchFamily="18" charset="0"/>
            </a:endParaRPr>
          </a:p>
          <a:p>
            <a:pPr marL="0" indent="0">
              <a:buNone/>
            </a:pPr>
            <a:r>
              <a:rPr lang="vi-VN" sz="2400" dirty="0">
                <a:solidFill>
                  <a:srgbClr val="000000"/>
                </a:solidFill>
                <a:latin typeface="Times New Roman" panose="02020603050405020304" pitchFamily="18" charset="0"/>
              </a:rPr>
              <a:t>MSC cũng có thể được phân lập từ nhiều mô và cơ quan khác nhau như nhau thai, máu cuống rốn, dây rốn, tuyến tụy và mô mỡ</a:t>
            </a:r>
            <a:endParaRPr lang="en-US" sz="2400" dirty="0">
              <a:latin typeface="Times New Roman" panose="02020603050405020304" pitchFamily="18" charset="0"/>
              <a:cs typeface="Times New Roman" panose="02020603050405020304" pitchFamily="18" charset="0"/>
            </a:endParaRPr>
          </a:p>
          <a:p>
            <a:pPr>
              <a:buFontTx/>
              <a:buChar char="-"/>
            </a:pPr>
            <a:r>
              <a:rPr lang="en-US" sz="2400" dirty="0" err="1">
                <a:latin typeface="Times New Roman" panose="02020603050405020304" pitchFamily="18" charset="0"/>
                <a:cs typeface="Times New Roman" panose="02020603050405020304" pitchFamily="18" charset="0"/>
              </a:rPr>
              <a:t>Tủy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MSC</a:t>
            </a:r>
          </a:p>
          <a:p>
            <a:pPr>
              <a:buFontTx/>
              <a:buChar char="-"/>
            </a:pPr>
            <a:r>
              <a:rPr lang="vi-VN" sz="2400" dirty="0">
                <a:solidFill>
                  <a:srgbClr val="292934"/>
                </a:solidFill>
                <a:latin typeface="Times New Roman" panose="02020603050405020304" pitchFamily="18" charset="0"/>
                <a:cs typeface="Times New Roman" panose="02020603050405020304" pitchFamily="18" charset="0"/>
              </a:rPr>
              <a:t>TBG mô mỡ </a:t>
            </a:r>
            <a:r>
              <a:rPr lang="en-US" sz="2400" dirty="0">
                <a:solidFill>
                  <a:srgbClr val="292934"/>
                </a:solidFill>
                <a:latin typeface="Times New Roman" panose="02020603050405020304" pitchFamily="18" charset="0"/>
                <a:cs typeface="Times New Roman" panose="02020603050405020304" pitchFamily="18" charset="0"/>
              </a:rPr>
              <a:t>(ADSC) </a:t>
            </a:r>
            <a:r>
              <a:rPr lang="vi-VN" sz="2400" dirty="0">
                <a:solidFill>
                  <a:srgbClr val="292934"/>
                </a:solidFill>
                <a:latin typeface="Times New Roman" panose="02020603050405020304" pitchFamily="18" charset="0"/>
                <a:cs typeface="Times New Roman" panose="02020603050405020304" pitchFamily="18" charset="0"/>
              </a:rPr>
              <a:t>có thể thu hồi được dễ dàng, an toàn và tương đối nhiều bằng kỹ thuật hút mỡ hiện đại, năng suất thu được trong 100cm3 mỡ là 3,3.10^</a:t>
            </a:r>
            <a:r>
              <a:rPr lang="en-US" sz="2400" dirty="0">
                <a:solidFill>
                  <a:srgbClr val="292934"/>
                </a:solidFill>
                <a:latin typeface="Times New Roman" panose="02020603050405020304" pitchFamily="18" charset="0"/>
                <a:cs typeface="Times New Roman" panose="02020603050405020304" pitchFamily="18" charset="0"/>
              </a:rPr>
              <a:t>6</a:t>
            </a:r>
            <a:r>
              <a:rPr lang="vi-VN" sz="2400" dirty="0">
                <a:solidFill>
                  <a:srgbClr val="292934"/>
                </a:solidFill>
                <a:latin typeface="Times New Roman" panose="02020603050405020304" pitchFamily="18" charset="0"/>
                <a:cs typeface="Times New Roman" panose="02020603050405020304" pitchFamily="18" charset="0"/>
              </a:rPr>
              <a:t> tế bào, trung bình thu được 5,5.10^6 tế bào ADSC (Adipose derived stem cells) từ 21ml mỡ</a:t>
            </a:r>
            <a:r>
              <a:rPr lang="en-US" sz="2400" dirty="0">
                <a:solidFill>
                  <a:srgbClr val="292934"/>
                </a:solidFill>
                <a:latin typeface="Times New Roman" panose="02020603050405020304" pitchFamily="18" charset="0"/>
                <a:cs typeface="Times New Roman" panose="02020603050405020304" pitchFamily="18" charset="0"/>
              </a:rPr>
              <a:t>.</a:t>
            </a:r>
          </a:p>
          <a:p>
            <a:pPr marL="0" indent="0">
              <a:buNone/>
            </a:pPr>
            <a:r>
              <a:rPr lang="en-US" sz="2400" dirty="0" err="1">
                <a:solidFill>
                  <a:srgbClr val="292934"/>
                </a:solidFill>
                <a:latin typeface="Times New Roman" panose="02020603050405020304" pitchFamily="18" charset="0"/>
                <a:cs typeface="Times New Roman" panose="02020603050405020304" pitchFamily="18" charset="0"/>
              </a:rPr>
              <a:t>Ngoài</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ra</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còn</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áp</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dụng</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với</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tế</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bào</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gốc</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cuống</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rốn</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tế</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bào</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gốc</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phôi</a:t>
            </a:r>
            <a:r>
              <a:rPr lang="en-US" sz="2400" dirty="0">
                <a:solidFill>
                  <a:srgbClr val="292934"/>
                </a:solidFill>
                <a:latin typeface="Times New Roman" panose="02020603050405020304" pitchFamily="18" charset="0"/>
                <a:cs typeface="Times New Roman" panose="02020603050405020304" pitchFamily="18" charset="0"/>
              </a:rPr>
              <a:t>,…</a:t>
            </a:r>
          </a:p>
          <a:p>
            <a:pPr>
              <a:buFontTx/>
              <a:buChar char="-"/>
            </a:pPr>
            <a:endParaRPr lang="en-US" dirty="0"/>
          </a:p>
        </p:txBody>
      </p:sp>
      <p:sp>
        <p:nvSpPr>
          <p:cNvPr id="4" name="Slide Number Placeholder 3"/>
          <p:cNvSpPr>
            <a:spLocks noGrp="1"/>
          </p:cNvSpPr>
          <p:nvPr>
            <p:ph type="sldNum" sz="quarter" idx="12"/>
          </p:nvPr>
        </p:nvSpPr>
        <p:spPr/>
        <p:txBody>
          <a:bodyPr/>
          <a:lstStyle/>
          <a:p>
            <a:fld id="{808A2A0C-8AFF-4412-84B8-C7EC4D33A3BA}" type="slidenum">
              <a:rPr lang="en-US" smtClean="0"/>
              <a:pPr/>
              <a:t>10</a:t>
            </a:fld>
            <a:endParaRPr lang="en-US"/>
          </a:p>
        </p:txBody>
      </p:sp>
    </p:spTree>
    <p:extLst>
      <p:ext uri="{BB962C8B-B14F-4D97-AF65-F5344CB8AC3E}">
        <p14:creationId xmlns:p14="http://schemas.microsoft.com/office/powerpoint/2010/main" val="3500299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5202"/>
            <a:ext cx="8614144" cy="5897563"/>
          </a:xfrm>
        </p:spPr>
        <p:txBody>
          <a:bodyPr>
            <a:normAutofit/>
          </a:bodyPr>
          <a:lstStyle/>
          <a:p>
            <a:pPr marL="0" indent="0">
              <a:buNone/>
            </a:pPr>
            <a:r>
              <a:rPr lang="vi-VN" sz="2400" dirty="0">
                <a:latin typeface="+mj-lt"/>
              </a:rPr>
              <a:t>Chen và các đồng nghiệp đã truyền tế bào gốc đơn nhân tủy xương tự thân (bao gồm MSC và HSC) vào tuyến tụy thông qua động mạch lách. Họ đã báo cáo những tác động có lợi của việc cấy ghép tế bào gốc đối với nhu cầu insulin và mức HbA1c và C-peptide của bệnh nhân. Các tác giả chưa công bố toàn bộ dữ liệu</a:t>
            </a:r>
            <a:r>
              <a:rPr lang="en-US" sz="2400" dirty="0">
                <a:latin typeface="+mj-lt"/>
              </a:rPr>
              <a:t>.</a:t>
            </a:r>
          </a:p>
          <a:p>
            <a:pPr marL="0" indent="0">
              <a:buNone/>
            </a:pPr>
            <a:endParaRPr lang="en-US" sz="2400" dirty="0">
              <a:latin typeface="+mj-lt"/>
            </a:endParaRPr>
          </a:p>
          <a:p>
            <a:pPr marL="0" indent="0">
              <a:buNone/>
            </a:pPr>
            <a:r>
              <a:rPr lang="en-US" sz="1800" i="1" dirty="0">
                <a:solidFill>
                  <a:srgbClr val="00B0F0"/>
                </a:solidFill>
                <a:latin typeface="+mj-lt"/>
              </a:rPr>
              <a:t>(</a:t>
            </a:r>
            <a:r>
              <a:rPr lang="en-US" sz="1800" i="1" dirty="0">
                <a:solidFill>
                  <a:srgbClr val="00B0F0"/>
                </a:solidFill>
                <a:latin typeface="Times New Roman" panose="02020603050405020304" pitchFamily="18" charset="0"/>
              </a:rPr>
              <a:t>Chen L., Dong J., </a:t>
            </a:r>
            <a:r>
              <a:rPr lang="en-US" sz="1800" i="1" dirty="0" err="1">
                <a:solidFill>
                  <a:srgbClr val="00B0F0"/>
                </a:solidFill>
                <a:latin typeface="Times New Roman" panose="02020603050405020304" pitchFamily="18" charset="0"/>
              </a:rPr>
              <a:t>Hou</a:t>
            </a:r>
            <a:r>
              <a:rPr lang="en-US" sz="1800" i="1" dirty="0">
                <a:solidFill>
                  <a:srgbClr val="00B0F0"/>
                </a:solidFill>
                <a:latin typeface="Times New Roman" panose="02020603050405020304" pitchFamily="18" charset="0"/>
              </a:rPr>
              <a:t> W., et al. Sustained effect of autologous bone marrow mononuclear cell transplantation in patients with diabetes 12 month follow-up)</a:t>
            </a:r>
            <a:endParaRPr lang="en-US" sz="1800" i="1" dirty="0">
              <a:solidFill>
                <a:srgbClr val="00B0F0"/>
              </a:solidFill>
              <a:latin typeface="+mj-lt"/>
            </a:endParaRPr>
          </a:p>
        </p:txBody>
      </p:sp>
      <p:sp>
        <p:nvSpPr>
          <p:cNvPr id="4" name="Slide Number Placeholder 3"/>
          <p:cNvSpPr>
            <a:spLocks noGrp="1"/>
          </p:cNvSpPr>
          <p:nvPr>
            <p:ph type="sldNum" sz="quarter" idx="12"/>
          </p:nvPr>
        </p:nvSpPr>
        <p:spPr/>
        <p:txBody>
          <a:bodyPr/>
          <a:lstStyle/>
          <a:p>
            <a:fld id="{808A2A0C-8AFF-4412-84B8-C7EC4D33A3BA}" type="slidenum">
              <a:rPr lang="en-US" smtClean="0"/>
              <a:pPr/>
              <a:t>11</a:t>
            </a:fld>
            <a:endParaRPr lang="en-US"/>
          </a:p>
        </p:txBody>
      </p:sp>
      <p:pic>
        <p:nvPicPr>
          <p:cNvPr id="5" name="Picture 4"/>
          <p:cNvPicPr>
            <a:picLocks noChangeAspect="1"/>
          </p:cNvPicPr>
          <p:nvPr/>
        </p:nvPicPr>
        <p:blipFill>
          <a:blip r:embed="rId2"/>
          <a:stretch>
            <a:fillRect/>
          </a:stretch>
        </p:blipFill>
        <p:spPr>
          <a:xfrm>
            <a:off x="3200400" y="3253983"/>
            <a:ext cx="5718544" cy="3481118"/>
          </a:xfrm>
          <a:prstGeom prst="rect">
            <a:avLst/>
          </a:prstGeom>
        </p:spPr>
      </p:pic>
    </p:spTree>
    <p:extLst>
      <p:ext uri="{BB962C8B-B14F-4D97-AF65-F5344CB8AC3E}">
        <p14:creationId xmlns:p14="http://schemas.microsoft.com/office/powerpoint/2010/main" val="1547853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4BACC6"/>
                </a:solidFill>
                <a:latin typeface="Times New Roman" pitchFamily="18" charset="0"/>
                <a:cs typeface="Times New Roman" pitchFamily="18" charset="0"/>
              </a:rPr>
              <a:t>IV. NGUỒN TẾ BÀO GỐC CHO ĐIỀU TRỊ</a:t>
            </a:r>
            <a:endParaRPr lang="en-US" dirty="0"/>
          </a:p>
        </p:txBody>
      </p:sp>
      <p:sp>
        <p:nvSpPr>
          <p:cNvPr id="3" name="Content Placeholder 2"/>
          <p:cNvSpPr>
            <a:spLocks noGrp="1"/>
          </p:cNvSpPr>
          <p:nvPr>
            <p:ph idx="1"/>
          </p:nvPr>
        </p:nvSpPr>
        <p:spPr>
          <a:xfrm>
            <a:off x="457200" y="1600200"/>
            <a:ext cx="8229600" cy="5121275"/>
          </a:xfrm>
        </p:spPr>
        <p:txBody>
          <a:bodyPr>
            <a:normAutofit lnSpcReduction="10000"/>
          </a:bodyPr>
          <a:lstStyle/>
          <a:p>
            <a:pPr marL="0" indent="0">
              <a:buNone/>
            </a:pPr>
            <a:r>
              <a:rPr lang="vi-VN" sz="2400" dirty="0">
                <a:solidFill>
                  <a:srgbClr val="000000"/>
                </a:solidFill>
                <a:latin typeface="Times New Roman" panose="02020603050405020304" pitchFamily="18" charset="0"/>
              </a:rPr>
              <a:t>Trong một nghiên cứu gần đây của Karaoz và cộng sự, đã chứng minh rằng AD</a:t>
            </a:r>
            <a:r>
              <a:rPr lang="en-US" sz="2400" dirty="0">
                <a:solidFill>
                  <a:srgbClr val="000000"/>
                </a:solidFill>
                <a:latin typeface="Times New Roman" panose="02020603050405020304" pitchFamily="18" charset="0"/>
              </a:rPr>
              <a:t>SC</a:t>
            </a:r>
            <a:r>
              <a:rPr lang="vi-VN" sz="2400" dirty="0">
                <a:solidFill>
                  <a:srgbClr val="000000"/>
                </a:solidFill>
                <a:latin typeface="Times New Roman" panose="02020603050405020304" pitchFamily="18" charset="0"/>
              </a:rPr>
              <a:t> biệt hóa thành </a:t>
            </a:r>
            <a:r>
              <a:rPr lang="en-US" sz="2400" dirty="0" err="1">
                <a:solidFill>
                  <a:srgbClr val="000000"/>
                </a:solidFill>
                <a:latin typeface="Times New Roman" panose="02020603050405020304" pitchFamily="18" charset="0"/>
              </a:rPr>
              <a:t>tế</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bào</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sản</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xuất</a:t>
            </a:r>
            <a:r>
              <a:rPr lang="en-US" sz="2400" dirty="0">
                <a:solidFill>
                  <a:srgbClr val="000000"/>
                </a:solidFill>
                <a:latin typeface="Times New Roman" panose="02020603050405020304" pitchFamily="18" charset="0"/>
              </a:rPr>
              <a:t> insulin (</a:t>
            </a:r>
            <a:r>
              <a:rPr lang="vi-VN" sz="2400" dirty="0">
                <a:solidFill>
                  <a:srgbClr val="000000"/>
                </a:solidFill>
                <a:latin typeface="Times New Roman" panose="02020603050405020304" pitchFamily="18" charset="0"/>
              </a:rPr>
              <a:t>IPCs</a:t>
            </a:r>
            <a:r>
              <a:rPr lang="en-US" sz="2400" dirty="0">
                <a:solidFill>
                  <a:srgbClr val="000000"/>
                </a:solidFill>
                <a:latin typeface="Times New Roman" panose="02020603050405020304" pitchFamily="18" charset="0"/>
              </a:rPr>
              <a:t>)</a:t>
            </a:r>
            <a:r>
              <a:rPr lang="vi-VN" sz="2400" dirty="0">
                <a:solidFill>
                  <a:srgbClr val="000000"/>
                </a:solidFill>
                <a:latin typeface="Times New Roman" panose="02020603050405020304" pitchFamily="18" charset="0"/>
              </a:rPr>
              <a:t> sau 38 ngày nuôi cấy với các tế bào </a:t>
            </a:r>
            <a:r>
              <a:rPr lang="en-US" sz="2400" dirty="0" err="1">
                <a:solidFill>
                  <a:srgbClr val="000000"/>
                </a:solidFill>
                <a:latin typeface="Times New Roman" panose="02020603050405020304" pitchFamily="18" charset="0"/>
              </a:rPr>
              <a:t>tiểu</a:t>
            </a:r>
            <a:r>
              <a:rPr lang="en-US" sz="2400" dirty="0">
                <a:solidFill>
                  <a:srgbClr val="000000"/>
                </a:solidFill>
                <a:latin typeface="Times New Roman" panose="02020603050405020304" pitchFamily="18" charset="0"/>
              </a:rPr>
              <a:t> </a:t>
            </a:r>
            <a:r>
              <a:rPr lang="vi-VN" sz="2400" dirty="0">
                <a:solidFill>
                  <a:srgbClr val="000000"/>
                </a:solidFill>
                <a:latin typeface="Times New Roman" panose="02020603050405020304" pitchFamily="18" charset="0"/>
              </a:rPr>
              <a:t>đảo </a:t>
            </a:r>
            <a:r>
              <a:rPr lang="en-US" sz="2400" dirty="0" err="1">
                <a:solidFill>
                  <a:srgbClr val="000000"/>
                </a:solidFill>
                <a:latin typeface="Times New Roman" panose="02020603050405020304" pitchFamily="18" charset="0"/>
              </a:rPr>
              <a:t>tụy</a:t>
            </a:r>
            <a:r>
              <a:rPr lang="vi-VN" sz="2400" dirty="0">
                <a:solidFill>
                  <a:srgbClr val="000000"/>
                </a:solidFill>
                <a:latin typeface="Times New Roman" panose="02020603050405020304" pitchFamily="18" charset="0"/>
              </a:rPr>
              <a:t>. Việc sản xuất insulin và C-peptide đã được xác nhận bằng ELISA và phương pháp nhuộm miễn dịch. </a:t>
            </a:r>
            <a:endParaRPr lang="en-US" sz="2400" dirty="0">
              <a:solidFill>
                <a:srgbClr val="000000"/>
              </a:solidFill>
              <a:latin typeface="Times New Roman" panose="02020603050405020304" pitchFamily="18" charset="0"/>
            </a:endParaRPr>
          </a:p>
          <a:p>
            <a:pPr marL="0" indent="0">
              <a:buNone/>
            </a:pPr>
            <a:r>
              <a:rPr lang="vi-VN" sz="2400" dirty="0">
                <a:solidFill>
                  <a:srgbClr val="000000"/>
                </a:solidFill>
                <a:latin typeface="Times New Roman" panose="02020603050405020304" pitchFamily="18" charset="0"/>
              </a:rPr>
              <a:t>Sau khi cấy ghép IPC tình trạng tăng đường huyết được </a:t>
            </a:r>
            <a:r>
              <a:rPr lang="en-US" sz="2400" dirty="0" err="1">
                <a:solidFill>
                  <a:srgbClr val="000000"/>
                </a:solidFill>
                <a:latin typeface="Times New Roman" panose="02020603050405020304" pitchFamily="18" charset="0"/>
              </a:rPr>
              <a:t>giảm</a:t>
            </a:r>
            <a:r>
              <a:rPr lang="en-US" sz="2400" dirty="0">
                <a:solidFill>
                  <a:srgbClr val="000000"/>
                </a:solidFill>
                <a:latin typeface="Times New Roman" panose="02020603050405020304" pitchFamily="18" charset="0"/>
              </a:rPr>
              <a:t> </a:t>
            </a:r>
            <a:r>
              <a:rPr lang="vi-VN" sz="2400" dirty="0">
                <a:solidFill>
                  <a:srgbClr val="000000"/>
                </a:solidFill>
                <a:latin typeface="Times New Roman" panose="02020603050405020304" pitchFamily="18" charset="0"/>
              </a:rPr>
              <a:t>ở chuột mắc bệnh tiểu đường. Hơn nữa, nó đã được tiết lộ rằng sự kết hợp của ADSCs biệt hóa và tế bào đảo</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tụy</a:t>
            </a:r>
            <a:r>
              <a:rPr lang="vi-VN" sz="2400" dirty="0">
                <a:solidFill>
                  <a:srgbClr val="000000"/>
                </a:solidFill>
                <a:latin typeface="Times New Roman" panose="02020603050405020304" pitchFamily="18" charset="0"/>
              </a:rPr>
              <a:t> giúp hồi phục bệnh tiểu đường tốt hơn so với cấy ghép tiểu đảo</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tụy</a:t>
            </a:r>
            <a:r>
              <a:rPr lang="vi-VN" sz="2400" dirty="0">
                <a:solidFill>
                  <a:srgbClr val="000000"/>
                </a:solidFill>
                <a:latin typeface="Times New Roman" panose="02020603050405020304" pitchFamily="18" charset="0"/>
              </a:rPr>
              <a:t> đơn thuần BMSCs biệt hóa</a:t>
            </a:r>
            <a:r>
              <a:rPr lang="en-US" sz="2400" dirty="0">
                <a:solidFill>
                  <a:srgbClr val="000000"/>
                </a:solidFill>
                <a:latin typeface="Times New Roman" panose="02020603050405020304" pitchFamily="18" charset="0"/>
              </a:rPr>
              <a:t>.</a:t>
            </a:r>
          </a:p>
          <a:p>
            <a:pPr marL="0" indent="0">
              <a:buNone/>
            </a:pPr>
            <a:endParaRPr lang="en-US" sz="2400" dirty="0">
              <a:solidFill>
                <a:srgbClr val="000000"/>
              </a:solidFill>
              <a:latin typeface="Times New Roman" panose="02020603050405020304" pitchFamily="18" charset="0"/>
            </a:endParaRPr>
          </a:p>
          <a:p>
            <a:pPr marL="0" indent="0">
              <a:buNone/>
            </a:pPr>
            <a:r>
              <a:rPr lang="en-US" sz="1800" i="1" dirty="0">
                <a:solidFill>
                  <a:srgbClr val="000000"/>
                </a:solidFill>
                <a:latin typeface="Times New Roman" panose="02020603050405020304" pitchFamily="18" charset="0"/>
              </a:rPr>
              <a:t>(</a:t>
            </a:r>
            <a:r>
              <a:rPr lang="en-US" sz="1800" i="1" dirty="0" err="1">
                <a:solidFill>
                  <a:srgbClr val="000000"/>
                </a:solidFill>
                <a:latin typeface="Times New Roman" panose="02020603050405020304" pitchFamily="18" charset="0"/>
              </a:rPr>
              <a:t>Karaoz</a:t>
            </a:r>
            <a:r>
              <a:rPr lang="en-US" sz="1800" i="1" dirty="0">
                <a:solidFill>
                  <a:srgbClr val="000000"/>
                </a:solidFill>
                <a:latin typeface="Times New Roman" panose="02020603050405020304" pitchFamily="18" charset="0"/>
              </a:rPr>
              <a:t> E., </a:t>
            </a:r>
            <a:r>
              <a:rPr lang="en-US" sz="1800" i="1" dirty="0" err="1">
                <a:solidFill>
                  <a:srgbClr val="000000"/>
                </a:solidFill>
                <a:latin typeface="Times New Roman" panose="02020603050405020304" pitchFamily="18" charset="0"/>
              </a:rPr>
              <a:t>Okcu</a:t>
            </a:r>
            <a:r>
              <a:rPr lang="en-US" sz="1800" i="1" dirty="0">
                <a:solidFill>
                  <a:srgbClr val="000000"/>
                </a:solidFill>
                <a:latin typeface="Times New Roman" panose="02020603050405020304" pitchFamily="18" charset="0"/>
              </a:rPr>
              <a:t> A., </a:t>
            </a:r>
            <a:r>
              <a:rPr lang="en-US" sz="1800" i="1" dirty="0" err="1">
                <a:solidFill>
                  <a:srgbClr val="000000"/>
                </a:solidFill>
                <a:latin typeface="Times New Roman" panose="02020603050405020304" pitchFamily="18" charset="0"/>
              </a:rPr>
              <a:t>Ünal</a:t>
            </a:r>
            <a:r>
              <a:rPr lang="en-US" sz="1800" i="1" dirty="0">
                <a:solidFill>
                  <a:srgbClr val="000000"/>
                </a:solidFill>
                <a:latin typeface="Times New Roman" panose="02020603050405020304" pitchFamily="18" charset="0"/>
              </a:rPr>
              <a:t> Z. S., </a:t>
            </a:r>
            <a:r>
              <a:rPr lang="en-US" sz="1800" i="1" dirty="0" err="1">
                <a:solidFill>
                  <a:srgbClr val="000000"/>
                </a:solidFill>
                <a:latin typeface="Times New Roman" panose="02020603050405020304" pitchFamily="18" charset="0"/>
              </a:rPr>
              <a:t>Subasi</a:t>
            </a:r>
            <a:r>
              <a:rPr lang="en-US" sz="1800" i="1" dirty="0">
                <a:solidFill>
                  <a:srgbClr val="000000"/>
                </a:solidFill>
                <a:latin typeface="Times New Roman" panose="02020603050405020304" pitchFamily="18" charset="0"/>
              </a:rPr>
              <a:t> C., </a:t>
            </a:r>
            <a:r>
              <a:rPr lang="en-US" sz="1800" i="1" dirty="0" err="1">
                <a:solidFill>
                  <a:srgbClr val="000000"/>
                </a:solidFill>
                <a:latin typeface="Times New Roman" panose="02020603050405020304" pitchFamily="18" charset="0"/>
              </a:rPr>
              <a:t>Saglam</a:t>
            </a:r>
            <a:r>
              <a:rPr lang="en-US" sz="1800" i="1" dirty="0">
                <a:solidFill>
                  <a:srgbClr val="000000"/>
                </a:solidFill>
                <a:latin typeface="Times New Roman" panose="02020603050405020304" pitchFamily="18" charset="0"/>
              </a:rPr>
              <a:t> O., </a:t>
            </a:r>
            <a:r>
              <a:rPr lang="en-US" sz="1800" i="1" dirty="0" err="1">
                <a:solidFill>
                  <a:srgbClr val="000000"/>
                </a:solidFill>
                <a:latin typeface="Times New Roman" panose="02020603050405020304" pitchFamily="18" charset="0"/>
              </a:rPr>
              <a:t>Duruksu</a:t>
            </a:r>
            <a:r>
              <a:rPr lang="en-US" sz="1800" i="1" dirty="0">
                <a:solidFill>
                  <a:srgbClr val="000000"/>
                </a:solidFill>
                <a:latin typeface="Times New Roman" panose="02020603050405020304" pitchFamily="18" charset="0"/>
              </a:rPr>
              <a:t> G. Adipose tissue-derived mesenchymal stromal cells efficiently differentiate into insulin-producing cells in pancreatic islet microenvironment both in vitro and in vivo)</a:t>
            </a:r>
          </a:p>
          <a:p>
            <a:pPr marL="0" indent="0">
              <a:buNone/>
            </a:pPr>
            <a:endParaRPr lang="en-US" dirty="0"/>
          </a:p>
        </p:txBody>
      </p:sp>
      <p:sp>
        <p:nvSpPr>
          <p:cNvPr id="4" name="Slide Number Placeholder 3"/>
          <p:cNvSpPr>
            <a:spLocks noGrp="1"/>
          </p:cNvSpPr>
          <p:nvPr>
            <p:ph type="sldNum" sz="quarter" idx="12"/>
          </p:nvPr>
        </p:nvSpPr>
        <p:spPr/>
        <p:txBody>
          <a:bodyPr/>
          <a:lstStyle/>
          <a:p>
            <a:fld id="{808A2A0C-8AFF-4412-84B8-C7EC4D33A3BA}" type="slidenum">
              <a:rPr lang="en-US" smtClean="0"/>
              <a:pPr/>
              <a:t>12</a:t>
            </a:fld>
            <a:endParaRPr lang="en-US"/>
          </a:p>
        </p:txBody>
      </p:sp>
    </p:spTree>
    <p:extLst>
      <p:ext uri="{BB962C8B-B14F-4D97-AF65-F5344CB8AC3E}">
        <p14:creationId xmlns:p14="http://schemas.microsoft.com/office/powerpoint/2010/main" val="4051433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3200" b="1" dirty="0">
                <a:solidFill>
                  <a:schemeClr val="accent5"/>
                </a:solidFill>
                <a:latin typeface="Times New Roman" pitchFamily="18" charset="0"/>
                <a:cs typeface="Times New Roman" pitchFamily="18" charset="0"/>
              </a:rPr>
              <a:t>III. NGUỒN TẾ BÀO GỐC CHO ĐIỀU TRỊ</a:t>
            </a:r>
            <a:br>
              <a:rPr lang="en-US" sz="3200" b="1" dirty="0">
                <a:solidFill>
                  <a:schemeClr val="accent5"/>
                </a:solidFill>
                <a:latin typeface="Times New Roman" pitchFamily="18" charset="0"/>
                <a:cs typeface="Times New Roman" pitchFamily="18" charset="0"/>
              </a:rPr>
            </a:br>
            <a:r>
              <a:rPr lang="en-US" sz="3200" b="1" dirty="0">
                <a:solidFill>
                  <a:schemeClr val="accent5"/>
                </a:solidFill>
                <a:latin typeface="Times New Roman" pitchFamily="18" charset="0"/>
                <a:cs typeface="Times New Roman" pitchFamily="18" charset="0"/>
              </a:rPr>
              <a:t> </a:t>
            </a:r>
            <a:r>
              <a:rPr lang="en-US" sz="3200" b="1" dirty="0" err="1">
                <a:solidFill>
                  <a:schemeClr val="accent5"/>
                </a:solidFill>
                <a:latin typeface="Times New Roman" pitchFamily="18" charset="0"/>
                <a:cs typeface="Times New Roman" pitchFamily="18" charset="0"/>
              </a:rPr>
              <a:t>Tế</a:t>
            </a:r>
            <a:r>
              <a:rPr lang="en-US" sz="3200" b="1" dirty="0">
                <a:solidFill>
                  <a:schemeClr val="accent5"/>
                </a:solidFill>
                <a:latin typeface="Times New Roman" pitchFamily="18" charset="0"/>
                <a:cs typeface="Times New Roman" pitchFamily="18" charset="0"/>
              </a:rPr>
              <a:t> </a:t>
            </a:r>
            <a:r>
              <a:rPr lang="en-US" sz="3200" b="1" dirty="0" err="1">
                <a:solidFill>
                  <a:schemeClr val="accent5"/>
                </a:solidFill>
                <a:latin typeface="Times New Roman" pitchFamily="18" charset="0"/>
                <a:cs typeface="Times New Roman" pitchFamily="18" charset="0"/>
              </a:rPr>
              <a:t>bào</a:t>
            </a:r>
            <a:r>
              <a:rPr lang="en-US" sz="3200" b="1" dirty="0">
                <a:solidFill>
                  <a:schemeClr val="accent5"/>
                </a:solidFill>
                <a:latin typeface="Times New Roman" pitchFamily="18" charset="0"/>
                <a:cs typeface="Times New Roman" pitchFamily="18" charset="0"/>
              </a:rPr>
              <a:t> </a:t>
            </a:r>
            <a:r>
              <a:rPr lang="en-US" sz="3200" b="1" dirty="0" err="1">
                <a:solidFill>
                  <a:schemeClr val="accent5"/>
                </a:solidFill>
                <a:latin typeface="Times New Roman" pitchFamily="18" charset="0"/>
                <a:cs typeface="Times New Roman" pitchFamily="18" charset="0"/>
              </a:rPr>
              <a:t>gốc</a:t>
            </a:r>
            <a:r>
              <a:rPr lang="en-US" sz="3200" b="1" dirty="0">
                <a:solidFill>
                  <a:schemeClr val="accent5"/>
                </a:solidFill>
                <a:latin typeface="Times New Roman" pitchFamily="18" charset="0"/>
                <a:cs typeface="Times New Roman" pitchFamily="18" charset="0"/>
              </a:rPr>
              <a:t> </a:t>
            </a:r>
            <a:r>
              <a:rPr lang="en-US" sz="3200" b="1" dirty="0" err="1">
                <a:solidFill>
                  <a:schemeClr val="accent5"/>
                </a:solidFill>
                <a:latin typeface="Times New Roman" pitchFamily="18" charset="0"/>
                <a:cs typeface="Times New Roman" pitchFamily="18" charset="0"/>
              </a:rPr>
              <a:t>phôi</a:t>
            </a:r>
            <a:endParaRPr lang="en-US" sz="3200" b="1" dirty="0">
              <a:solidFill>
                <a:schemeClr val="accent5"/>
              </a:solidFill>
              <a:latin typeface="Times New Roman" pitchFamily="18" charset="0"/>
              <a:cs typeface="Times New Roman" pitchFamily="18" charset="0"/>
            </a:endParaRPr>
          </a:p>
        </p:txBody>
      </p:sp>
      <p:sp>
        <p:nvSpPr>
          <p:cNvPr id="4" name="TextBox 3"/>
          <p:cNvSpPr txBox="1"/>
          <p:nvPr/>
        </p:nvSpPr>
        <p:spPr>
          <a:xfrm>
            <a:off x="609600" y="1524000"/>
            <a:ext cx="1843774" cy="400110"/>
          </a:xfrm>
          <a:prstGeom prst="rect">
            <a:avLst/>
          </a:prstGeom>
          <a:noFill/>
        </p:spPr>
        <p:txBody>
          <a:bodyPr wrap="none" rtlCol="0">
            <a:spAutoFit/>
          </a:bodyPr>
          <a:lstStyle/>
          <a:p>
            <a:r>
              <a:rPr lang="en-US" sz="2000">
                <a:latin typeface="Times New Roman" pitchFamily="18" charset="0"/>
                <a:cs typeface="Times New Roman" pitchFamily="18" charset="0"/>
              </a:rPr>
              <a:t>Tế bào gốc phôi</a:t>
            </a:r>
          </a:p>
        </p:txBody>
      </p:sp>
      <p:sp>
        <p:nvSpPr>
          <p:cNvPr id="5" name="TextBox 4"/>
          <p:cNvSpPr txBox="1"/>
          <p:nvPr/>
        </p:nvSpPr>
        <p:spPr>
          <a:xfrm>
            <a:off x="3733800" y="1524000"/>
            <a:ext cx="1109599" cy="400110"/>
          </a:xfrm>
          <a:prstGeom prst="rect">
            <a:avLst/>
          </a:prstGeom>
          <a:noFill/>
        </p:spPr>
        <p:txBody>
          <a:bodyPr wrap="none" rtlCol="0">
            <a:spAutoFit/>
          </a:bodyPr>
          <a:lstStyle/>
          <a:p>
            <a:r>
              <a:rPr lang="en-US" sz="2000" dirty="0" err="1">
                <a:latin typeface="Times New Roman" pitchFamily="18" charset="0"/>
                <a:cs typeface="Times New Roman" pitchFamily="18" charset="0"/>
              </a:rPr>
              <a:t>Biệt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hóa</a:t>
            </a:r>
            <a:r>
              <a:rPr lang="en-US" sz="2000" dirty="0">
                <a:latin typeface="Times New Roman" pitchFamily="18" charset="0"/>
                <a:cs typeface="Times New Roman" pitchFamily="18" charset="0"/>
              </a:rPr>
              <a:t> </a:t>
            </a:r>
          </a:p>
        </p:txBody>
      </p:sp>
      <p:sp>
        <p:nvSpPr>
          <p:cNvPr id="6" name="TextBox 5"/>
          <p:cNvSpPr txBox="1"/>
          <p:nvPr/>
        </p:nvSpPr>
        <p:spPr>
          <a:xfrm>
            <a:off x="6400800" y="1524000"/>
            <a:ext cx="2247731" cy="400110"/>
          </a:xfrm>
          <a:prstGeom prst="rect">
            <a:avLst/>
          </a:prstGeom>
          <a:noFill/>
        </p:spPr>
        <p:txBody>
          <a:bodyPr wrap="none" rtlCol="0">
            <a:spAutoFit/>
          </a:bodyPr>
          <a:lstStyle/>
          <a:p>
            <a:r>
              <a:rPr lang="en-US" sz="2000">
                <a:latin typeface="Times New Roman" pitchFamily="18" charset="0"/>
                <a:cs typeface="Times New Roman" pitchFamily="18" charset="0"/>
              </a:rPr>
              <a:t>Tế bào </a:t>
            </a:r>
            <a:r>
              <a:rPr lang="el-GR" sz="2000">
                <a:latin typeface="Times New Roman" pitchFamily="18" charset="0"/>
                <a:cs typeface="Times New Roman" pitchFamily="18" charset="0"/>
              </a:rPr>
              <a:t>β</a:t>
            </a:r>
            <a:r>
              <a:rPr lang="en-US" sz="2000">
                <a:latin typeface="Times New Roman" pitchFamily="18" charset="0"/>
                <a:cs typeface="Times New Roman" pitchFamily="18" charset="0"/>
              </a:rPr>
              <a:t> tiết Insulin</a:t>
            </a:r>
          </a:p>
        </p:txBody>
      </p:sp>
      <p:cxnSp>
        <p:nvCxnSpPr>
          <p:cNvPr id="8" name="Straight Arrow Connector 7"/>
          <p:cNvCxnSpPr>
            <a:stCxn id="4" idx="3"/>
            <a:endCxn id="5" idx="1"/>
          </p:cNvCxnSpPr>
          <p:nvPr/>
        </p:nvCxnSpPr>
        <p:spPr>
          <a:xfrm>
            <a:off x="2453374" y="1724055"/>
            <a:ext cx="128042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3"/>
            <a:endCxn id="6" idx="1"/>
          </p:cNvCxnSpPr>
          <p:nvPr/>
        </p:nvCxnSpPr>
        <p:spPr>
          <a:xfrm>
            <a:off x="4843399" y="1724055"/>
            <a:ext cx="155740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00" y="2429470"/>
            <a:ext cx="1981200" cy="707886"/>
          </a:xfrm>
          <a:prstGeom prst="rect">
            <a:avLst/>
          </a:prstGeom>
          <a:noFill/>
        </p:spPr>
        <p:txBody>
          <a:bodyPr wrap="square" rtlCol="0">
            <a:spAutoFit/>
          </a:bodyPr>
          <a:lstStyle/>
          <a:p>
            <a:r>
              <a:rPr lang="en-US" sz="2000">
                <a:latin typeface="Times New Roman" pitchFamily="18" charset="0"/>
                <a:cs typeface="Times New Roman" pitchFamily="18" charset="0"/>
              </a:rPr>
              <a:t>nhân tố môi trường biệt hoá</a:t>
            </a:r>
          </a:p>
        </p:txBody>
      </p:sp>
      <p:sp>
        <p:nvSpPr>
          <p:cNvPr id="12" name="TextBox 11"/>
          <p:cNvSpPr txBox="1"/>
          <p:nvPr/>
        </p:nvSpPr>
        <p:spPr>
          <a:xfrm>
            <a:off x="2133600" y="2438400"/>
            <a:ext cx="1828800" cy="707886"/>
          </a:xfrm>
          <a:prstGeom prst="rect">
            <a:avLst/>
          </a:prstGeom>
          <a:noFill/>
        </p:spPr>
        <p:txBody>
          <a:bodyPr wrap="square" rtlCol="0">
            <a:spAutoFit/>
          </a:bodyPr>
          <a:lstStyle/>
          <a:p>
            <a:r>
              <a:rPr lang="en-US" sz="2000">
                <a:latin typeface="Times New Roman" pitchFamily="18" charset="0"/>
                <a:cs typeface="Times New Roman" pitchFamily="18" charset="0"/>
              </a:rPr>
              <a:t>nhân tố phát triễn hoà tan</a:t>
            </a:r>
          </a:p>
        </p:txBody>
      </p:sp>
      <p:sp>
        <p:nvSpPr>
          <p:cNvPr id="13" name="TextBox 12"/>
          <p:cNvSpPr txBox="1"/>
          <p:nvPr/>
        </p:nvSpPr>
        <p:spPr>
          <a:xfrm>
            <a:off x="4724400" y="2438400"/>
            <a:ext cx="1219200" cy="1015663"/>
          </a:xfrm>
          <a:prstGeom prst="rect">
            <a:avLst/>
          </a:prstGeom>
          <a:noFill/>
        </p:spPr>
        <p:txBody>
          <a:bodyPr wrap="square" rtlCol="0">
            <a:spAutoFit/>
          </a:bodyPr>
          <a:lstStyle/>
          <a:p>
            <a:r>
              <a:rPr lang="en-US" sz="2000" dirty="0" err="1">
                <a:latin typeface="Times New Roman" pitchFamily="18" charset="0"/>
                <a:cs typeface="Times New Roman" pitchFamily="18" charset="0"/>
              </a:rPr>
              <a:t>nguyên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nền</a:t>
            </a:r>
            <a:endParaRPr lang="en-US" sz="2000" dirty="0">
              <a:latin typeface="Times New Roman" pitchFamily="18" charset="0"/>
              <a:cs typeface="Times New Roman" pitchFamily="18" charset="0"/>
            </a:endParaRPr>
          </a:p>
        </p:txBody>
      </p:sp>
      <p:sp>
        <p:nvSpPr>
          <p:cNvPr id="14" name="TextBox 13"/>
          <p:cNvSpPr txBox="1"/>
          <p:nvPr/>
        </p:nvSpPr>
        <p:spPr>
          <a:xfrm>
            <a:off x="6781800" y="2438400"/>
            <a:ext cx="1905000" cy="1015663"/>
          </a:xfrm>
          <a:prstGeom prst="rect">
            <a:avLst/>
          </a:prstGeom>
          <a:noFill/>
        </p:spPr>
        <p:txBody>
          <a:bodyPr wrap="square" rtlCol="0">
            <a:spAutoFit/>
          </a:bodyPr>
          <a:lstStyle/>
          <a:p>
            <a:r>
              <a:rPr lang="en-US" sz="2000">
                <a:latin typeface="Times New Roman" pitchFamily="18" charset="0"/>
                <a:cs typeface="Times New Roman" pitchFamily="18" charset="0"/>
              </a:rPr>
              <a:t>tương tác tế bào-tế bào.</a:t>
            </a:r>
          </a:p>
          <a:p>
            <a:endParaRPr lang="en-US" sz="2000">
              <a:latin typeface="Times New Roman" pitchFamily="18" charset="0"/>
              <a:cs typeface="Times New Roman" pitchFamily="18" charset="0"/>
            </a:endParaRPr>
          </a:p>
        </p:txBody>
      </p:sp>
      <p:cxnSp>
        <p:nvCxnSpPr>
          <p:cNvPr id="19" name="Elbow Connector 18"/>
          <p:cNvCxnSpPr>
            <a:stCxn id="5" idx="2"/>
            <a:endCxn id="11" idx="0"/>
          </p:cNvCxnSpPr>
          <p:nvPr/>
        </p:nvCxnSpPr>
        <p:spPr>
          <a:xfrm rot="5400000">
            <a:off x="2425020" y="565890"/>
            <a:ext cx="505360" cy="3221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5" idx="2"/>
            <a:endCxn id="14" idx="0"/>
          </p:cNvCxnSpPr>
          <p:nvPr/>
        </p:nvCxnSpPr>
        <p:spPr>
          <a:xfrm rot="16200000" flipH="1">
            <a:off x="5754305" y="458405"/>
            <a:ext cx="514290" cy="3445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5" idx="2"/>
            <a:endCxn id="12" idx="0"/>
          </p:cNvCxnSpPr>
          <p:nvPr/>
        </p:nvCxnSpPr>
        <p:spPr>
          <a:xfrm rot="5400000">
            <a:off x="3411155" y="1560955"/>
            <a:ext cx="514290" cy="1240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5" idx="2"/>
            <a:endCxn id="13" idx="0"/>
          </p:cNvCxnSpPr>
          <p:nvPr/>
        </p:nvCxnSpPr>
        <p:spPr>
          <a:xfrm rot="16200000" flipH="1">
            <a:off x="4554155" y="1658555"/>
            <a:ext cx="514290" cy="1045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Slide Number Placeholder 38"/>
          <p:cNvSpPr>
            <a:spLocks noGrp="1"/>
          </p:cNvSpPr>
          <p:nvPr>
            <p:ph type="sldNum" sz="quarter" idx="12"/>
          </p:nvPr>
        </p:nvSpPr>
        <p:spPr/>
        <p:txBody>
          <a:bodyPr/>
          <a:lstStyle/>
          <a:p>
            <a:fld id="{808A2A0C-8AFF-4412-84B8-C7EC4D33A3BA}" type="slidenum">
              <a:rPr lang="en-US" smtClean="0"/>
              <a:t>13</a:t>
            </a:fld>
            <a:endParaRPr lang="en-US"/>
          </a:p>
        </p:txBody>
      </p:sp>
      <p:sp>
        <p:nvSpPr>
          <p:cNvPr id="43" name="TextBox 42"/>
          <p:cNvSpPr txBox="1"/>
          <p:nvPr/>
        </p:nvSpPr>
        <p:spPr>
          <a:xfrm>
            <a:off x="228600" y="3505200"/>
            <a:ext cx="8610600" cy="4154984"/>
          </a:xfrm>
          <a:prstGeom prst="rect">
            <a:avLst/>
          </a:prstGeom>
          <a:noFill/>
        </p:spPr>
        <p:txBody>
          <a:bodyPr wrap="square" rtlCol="0">
            <a:spAutoFit/>
          </a:bodyPr>
          <a:lstStyle/>
          <a:p>
            <a:pPr lvl="1">
              <a:buFont typeface="Arial" pitchFamily="34" charset="0"/>
              <a:buChar char="•"/>
            </a:pP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 insulin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phôi</a:t>
            </a:r>
            <a:r>
              <a:rPr lang="en-US" sz="2400" dirty="0">
                <a:latin typeface="Times New Roman" pitchFamily="18" charset="0"/>
                <a:cs typeface="Times New Roman" pitchFamily="18" charset="0"/>
              </a:rPr>
              <a:t> (ESCs)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chuột</a:t>
            </a:r>
            <a:r>
              <a:rPr lang="en-US" sz="2400" dirty="0">
                <a:latin typeface="Times New Roman" pitchFamily="18" charset="0"/>
                <a:cs typeface="Times New Roman" pitchFamily="18" charset="0"/>
              </a:rPr>
              <a:t> (Soria et al, 2000; </a:t>
            </a:r>
            <a:r>
              <a:rPr lang="en-US" sz="2400" dirty="0" err="1">
                <a:latin typeface="Times New Roman" pitchFamily="18" charset="0"/>
                <a:cs typeface="Times New Roman" pitchFamily="18" charset="0"/>
              </a:rPr>
              <a:t>Lumelsky</a:t>
            </a:r>
            <a:r>
              <a:rPr lang="en-US" sz="2400" dirty="0">
                <a:latin typeface="Times New Roman" pitchFamily="18" charset="0"/>
                <a:cs typeface="Times New Roman" pitchFamily="18" charset="0"/>
              </a:rPr>
              <a:t> et al, 2001)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in vitro (</a:t>
            </a:r>
            <a:r>
              <a:rPr lang="en-US" sz="2400" dirty="0" err="1">
                <a:latin typeface="Times New Roman" pitchFamily="18" charset="0"/>
                <a:cs typeface="Times New Roman" pitchFamily="18" charset="0"/>
              </a:rPr>
              <a:t>Assadi</a:t>
            </a:r>
            <a:r>
              <a:rPr lang="en-US" sz="2400" dirty="0">
                <a:latin typeface="Times New Roman" pitchFamily="18" charset="0"/>
                <a:cs typeface="Times New Roman" pitchFamily="18" charset="0"/>
              </a:rPr>
              <a:t> et al, 2001; </a:t>
            </a:r>
            <a:r>
              <a:rPr lang="en-US" sz="2400" dirty="0" err="1">
                <a:latin typeface="Times New Roman" pitchFamily="18" charset="0"/>
                <a:cs typeface="Times New Roman" pitchFamily="18" charset="0"/>
              </a:rPr>
              <a:t>segev</a:t>
            </a:r>
            <a:r>
              <a:rPr lang="en-US" sz="2400" dirty="0">
                <a:latin typeface="Times New Roman" pitchFamily="18" charset="0"/>
                <a:cs typeface="Times New Roman" pitchFamily="18" charset="0"/>
              </a:rPr>
              <a:t> et al, 2004)</a:t>
            </a:r>
          </a:p>
          <a:p>
            <a:pPr lvl="1">
              <a:buFont typeface="Arial" pitchFamily="34" charset="0"/>
              <a:buChar char="•"/>
            </a:pP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gốc</a:t>
            </a:r>
            <a:r>
              <a:rPr lang="en-US" sz="2400" dirty="0">
                <a:latin typeface="Times New Roman" pitchFamily="18" charset="0"/>
                <a:cs typeface="Times New Roman" pitchFamily="18" charset="0"/>
              </a:rPr>
              <a:t> ESC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glucose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chuột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bệnh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(Soria et al, 2000; Hori et al, 2002; </a:t>
            </a:r>
            <a:r>
              <a:rPr lang="en-US" sz="2400" dirty="0" err="1">
                <a:latin typeface="Times New Roman" pitchFamily="18" charset="0"/>
                <a:cs typeface="Times New Roman" pitchFamily="18" charset="0"/>
              </a:rPr>
              <a:t>Blyszczuk</a:t>
            </a:r>
            <a:r>
              <a:rPr lang="en-US" sz="2400" dirty="0">
                <a:latin typeface="Times New Roman" pitchFamily="18" charset="0"/>
                <a:cs typeface="Times New Roman" pitchFamily="18" charset="0"/>
              </a:rPr>
              <a:t> et al, 2003)</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pPr algn="l"/>
            <a:r>
              <a:rPr lang="en-US" sz="3200" b="1" dirty="0">
                <a:solidFill>
                  <a:schemeClr val="accent5"/>
                </a:solidFill>
                <a:latin typeface="Times New Roman" pitchFamily="18" charset="0"/>
                <a:cs typeface="Times New Roman" pitchFamily="18" charset="0"/>
              </a:rPr>
              <a:t>III. NGUỒN TẾ BÀO GỐC CHO ĐIỀU TRỊ</a:t>
            </a:r>
          </a:p>
        </p:txBody>
      </p:sp>
      <p:sp>
        <p:nvSpPr>
          <p:cNvPr id="3" name="Content Placeholder 2"/>
          <p:cNvSpPr>
            <a:spLocks noGrp="1"/>
          </p:cNvSpPr>
          <p:nvPr>
            <p:ph idx="1"/>
          </p:nvPr>
        </p:nvSpPr>
        <p:spPr>
          <a:xfrm>
            <a:off x="457200" y="1600200"/>
            <a:ext cx="4648200" cy="4525963"/>
          </a:xfrm>
        </p:spPr>
        <p:txBody>
          <a:bodyPr>
            <a:normAutofit lnSpcReduction="10000"/>
          </a:bodyPr>
          <a:lstStyle/>
          <a:p>
            <a:pPr>
              <a:lnSpc>
                <a:spcPct val="150000"/>
              </a:lnSpc>
              <a:buNone/>
            </a:pPr>
            <a:r>
              <a:rPr lang="en-US" sz="2400" b="1">
                <a:latin typeface="Times New Roman" pitchFamily="18" charset="0"/>
                <a:cs typeface="Times New Roman" pitchFamily="18" charset="0"/>
              </a:rPr>
              <a:t>Tế bào gốc máu cuống rốn</a:t>
            </a:r>
          </a:p>
          <a:p>
            <a:pPr>
              <a:lnSpc>
                <a:spcPct val="150000"/>
              </a:lnSpc>
            </a:pPr>
            <a:r>
              <a:rPr lang="en-US" sz="2400">
                <a:latin typeface="Times New Roman" pitchFamily="18" charset="0"/>
                <a:cs typeface="Times New Roman" pitchFamily="18" charset="0"/>
              </a:rPr>
              <a:t>Trong máu cuống rốn có hơn một loại tế bào gốc được chứng minh là có khả năng biệt hoá thành tế bào sinh insulin, điều này đã được chứng minh với riêng các tế bào gốc trung mô từ máu cuống rốn người.</a:t>
            </a:r>
          </a:p>
          <a:p>
            <a:pPr>
              <a:lnSpc>
                <a:spcPct val="150000"/>
              </a:lnSpc>
            </a:pPr>
            <a:endParaRPr lang="en-US" sz="240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08A2A0C-8AFF-4412-84B8-C7EC4D33A3BA}" type="slidenum">
              <a:rPr lang="en-US" smtClean="0"/>
              <a:t>14</a:t>
            </a:fld>
            <a:endParaRPr lang="en-US"/>
          </a:p>
        </p:txBody>
      </p:sp>
      <p:pic>
        <p:nvPicPr>
          <p:cNvPr id="1027" name="rg_hi" descr="ANd9GcTORIuJT7b-qnRkhXT442-cF0GRwCnDpivXSDnkLSIJngyHka2s"/>
          <p:cNvPicPr>
            <a:picLocks noChangeAspect="1" noChangeArrowheads="1"/>
          </p:cNvPicPr>
          <p:nvPr/>
        </p:nvPicPr>
        <p:blipFill>
          <a:blip r:embed="rId2" cstate="print"/>
          <a:srcRect l="17482"/>
          <a:stretch>
            <a:fillRect/>
          </a:stretch>
        </p:blipFill>
        <p:spPr bwMode="auto">
          <a:xfrm>
            <a:off x="5105400" y="2438400"/>
            <a:ext cx="3873326" cy="3352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4BACC6"/>
                </a:solidFill>
                <a:latin typeface="Times New Roman" pitchFamily="18" charset="0"/>
                <a:cs typeface="Times New Roman" pitchFamily="18" charset="0"/>
              </a:rPr>
              <a:t>III. NGUỒN TẾ BÀO GỐC CHO ĐIỀU TRỊ</a:t>
            </a:r>
            <a:endParaRPr lang="en-US" dirty="0"/>
          </a:p>
        </p:txBody>
      </p:sp>
      <p:sp>
        <p:nvSpPr>
          <p:cNvPr id="3" name="Content Placeholder 2"/>
          <p:cNvSpPr>
            <a:spLocks noGrp="1"/>
          </p:cNvSpPr>
          <p:nvPr>
            <p:ph idx="1"/>
          </p:nvPr>
        </p:nvSpPr>
        <p:spPr/>
        <p:txBody>
          <a:bodyPr>
            <a:normAutofit/>
          </a:bodyPr>
          <a:lstStyle/>
          <a:p>
            <a:pPr marL="0" indent="0" algn="just">
              <a:buNone/>
            </a:pPr>
            <a:r>
              <a:rPr lang="vi-VN" sz="2400" dirty="0">
                <a:latin typeface="+mj-lt"/>
              </a:rPr>
              <a:t>Theo các nghiên cứu tại Anh và Mỹ, tế bào gốc lấy từ máu của dây rốn trẻ sơ sinh có thể giúp bệnh nhân tiểu đường type 1 khôi phục khả năng sản xuất insulin. </a:t>
            </a:r>
            <a:endParaRPr lang="en-US" sz="2400" dirty="0">
              <a:latin typeface="+mj-lt"/>
            </a:endParaRPr>
          </a:p>
          <a:p>
            <a:pPr marL="0" indent="0" algn="just">
              <a:buNone/>
            </a:pPr>
            <a:r>
              <a:rPr lang="vi-VN" sz="2400" dirty="0">
                <a:latin typeface="+mj-lt"/>
              </a:rPr>
              <a:t>Các nhà khoa học đã tách chiết một lượng lớn tế bào gốc để sản xuất ra hợp chất C-peptide. Đây là tiền protein của insulin, thay thế cho các tế bào beta tụy đã hư hại hoặc bị phá hủy. Theo đó, trên các đối tượng bệnh nhân này, lượng insulin trong máu sẽ được phục hồi, giúp cân bằng nồng độ glucose sau khi được cấy tế bào gốc. </a:t>
            </a:r>
            <a:endParaRPr lang="en-US" sz="2400" dirty="0">
              <a:latin typeface="+mj-lt"/>
            </a:endParaRPr>
          </a:p>
        </p:txBody>
      </p:sp>
      <p:sp>
        <p:nvSpPr>
          <p:cNvPr id="4" name="Slide Number Placeholder 3"/>
          <p:cNvSpPr>
            <a:spLocks noGrp="1"/>
          </p:cNvSpPr>
          <p:nvPr>
            <p:ph type="sldNum" sz="quarter" idx="12"/>
          </p:nvPr>
        </p:nvSpPr>
        <p:spPr/>
        <p:txBody>
          <a:bodyPr/>
          <a:lstStyle/>
          <a:p>
            <a:fld id="{808A2A0C-8AFF-4412-84B8-C7EC4D33A3BA}" type="slidenum">
              <a:rPr lang="en-US" smtClean="0"/>
              <a:pPr/>
              <a:t>15</a:t>
            </a:fld>
            <a:endParaRPr lang="en-US"/>
          </a:p>
        </p:txBody>
      </p:sp>
    </p:spTree>
    <p:extLst>
      <p:ext uri="{BB962C8B-B14F-4D97-AF65-F5344CB8AC3E}">
        <p14:creationId xmlns:p14="http://schemas.microsoft.com/office/powerpoint/2010/main" val="2672971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b="1" dirty="0">
                <a:solidFill>
                  <a:schemeClr val="accent5"/>
                </a:solidFill>
                <a:latin typeface="Times New Roman" pitchFamily="18" charset="0"/>
                <a:cs typeface="Times New Roman" pitchFamily="18" charset="0"/>
              </a:rPr>
              <a:t>KẾT LUẬN </a:t>
            </a:r>
          </a:p>
        </p:txBody>
      </p:sp>
      <p:sp>
        <p:nvSpPr>
          <p:cNvPr id="3" name="Content Placeholder 2"/>
          <p:cNvSpPr>
            <a:spLocks noGrp="1"/>
          </p:cNvSpPr>
          <p:nvPr>
            <p:ph idx="1"/>
          </p:nvPr>
        </p:nvSpPr>
        <p:spPr>
          <a:xfrm>
            <a:off x="457200" y="1600201"/>
            <a:ext cx="8229600" cy="3505199"/>
          </a:xfrm>
        </p:spPr>
        <p:txBody>
          <a:bodyPr>
            <a:normAutofit/>
          </a:bodyPr>
          <a:lstStyle/>
          <a:p>
            <a:r>
              <a:rPr lang="en-US" sz="2400" dirty="0" err="1">
                <a:latin typeface="Times New Roman" pitchFamily="18" charset="0"/>
                <a:cs typeface="Times New Roman" pitchFamily="18" charset="0"/>
              </a:rPr>
              <a:t>Tiểu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typ</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bệnh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bệnh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bệnh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miễn</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vi-VN" sz="2400" dirty="0">
                <a:solidFill>
                  <a:srgbClr val="333333"/>
                </a:solidFill>
                <a:latin typeface="+mj-lt"/>
              </a:rPr>
              <a:t>Tế bào gốc trung mô (MSC) với những đặc điểm ưu việt trong việc điều hòa miễn dịch được coi là một phương pháp cực kỳ hữu hiệu trong việc can thiệp vào hệ miễn dịch khi điều trị bệnh nhân bị tiểu đường typ 1, dự phòng những biến chứng có thể xảy ra và bảo vệ những tế bào được cấy ghép.</a:t>
            </a:r>
            <a:endParaRPr lang="en-US" sz="2400" dirty="0">
              <a:latin typeface="+mj-lt"/>
              <a:cs typeface="Times New Roman" pitchFamily="18" charset="0"/>
            </a:endParaRPr>
          </a:p>
        </p:txBody>
      </p:sp>
      <p:sp>
        <p:nvSpPr>
          <p:cNvPr id="4" name="Slide Number Placeholder 3"/>
          <p:cNvSpPr>
            <a:spLocks noGrp="1"/>
          </p:cNvSpPr>
          <p:nvPr>
            <p:ph type="sldNum" sz="quarter" idx="12"/>
          </p:nvPr>
        </p:nvSpPr>
        <p:spPr/>
        <p:txBody>
          <a:bodyPr/>
          <a:lstStyle/>
          <a:p>
            <a:fld id="{808A2A0C-8AFF-4412-84B8-C7EC4D33A3BA}" type="slidenum">
              <a:rPr lang="en-US" smtClean="0"/>
              <a:t>16</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57250" indent="-857250" algn="l">
              <a:buFont typeface="+mj-lt"/>
              <a:buAutoNum type="romanUcPeriod"/>
            </a:pPr>
            <a:r>
              <a:rPr lang="en-US" dirty="0"/>
              <a:t>TẾ BÀO GỐC LÀ GÌ ?</a:t>
            </a:r>
          </a:p>
        </p:txBody>
      </p:sp>
      <p:pic>
        <p:nvPicPr>
          <p:cNvPr id="5" name="Content Placeholder 4"/>
          <p:cNvPicPr>
            <a:picLocks noGrp="1" noChangeAspect="1"/>
          </p:cNvPicPr>
          <p:nvPr>
            <p:ph idx="1"/>
          </p:nvPr>
        </p:nvPicPr>
        <p:blipFill>
          <a:blip r:embed="rId2"/>
          <a:stretch>
            <a:fillRect/>
          </a:stretch>
        </p:blipFill>
        <p:spPr>
          <a:xfrm>
            <a:off x="457200" y="1635703"/>
            <a:ext cx="8229600" cy="4454956"/>
          </a:xfrm>
          <a:prstGeom prst="rect">
            <a:avLst/>
          </a:prstGeom>
        </p:spPr>
      </p:pic>
      <p:sp>
        <p:nvSpPr>
          <p:cNvPr id="4" name="Slide Number Placeholder 3"/>
          <p:cNvSpPr>
            <a:spLocks noGrp="1"/>
          </p:cNvSpPr>
          <p:nvPr>
            <p:ph type="sldNum" sz="quarter" idx="12"/>
          </p:nvPr>
        </p:nvSpPr>
        <p:spPr/>
        <p:txBody>
          <a:bodyPr/>
          <a:lstStyle/>
          <a:p>
            <a:fld id="{808A2A0C-8AFF-4412-84B8-C7EC4D33A3BA}" type="slidenum">
              <a:rPr lang="en-US" smtClean="0"/>
              <a:pPr/>
              <a:t>2</a:t>
            </a:fld>
            <a:endParaRPr lang="en-US"/>
          </a:p>
        </p:txBody>
      </p:sp>
    </p:spTree>
    <p:extLst>
      <p:ext uri="{BB962C8B-B14F-4D97-AF65-F5344CB8AC3E}">
        <p14:creationId xmlns:p14="http://schemas.microsoft.com/office/powerpoint/2010/main" val="966803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5800" y="271897"/>
            <a:ext cx="6041660" cy="1213209"/>
          </a:xfrm>
          <a:prstGeom prst="rect">
            <a:avLst/>
          </a:prstGeom>
        </p:spPr>
      </p:pic>
      <p:sp>
        <p:nvSpPr>
          <p:cNvPr id="3" name="Content Placeholder 2"/>
          <p:cNvSpPr>
            <a:spLocks noGrp="1"/>
          </p:cNvSpPr>
          <p:nvPr>
            <p:ph idx="1"/>
          </p:nvPr>
        </p:nvSpPr>
        <p:spPr>
          <a:xfrm>
            <a:off x="457200" y="1295400"/>
            <a:ext cx="8229600" cy="5334000"/>
          </a:xfrm>
        </p:spPr>
        <p:txBody>
          <a:bodyPr>
            <a:normAutofit lnSpcReduction="10000"/>
          </a:bodyPr>
          <a:lstStyle/>
          <a:p>
            <a:pPr marL="0" lvl="0" indent="0" algn="just" eaLnBrk="0" fontAlgn="base" hangingPunct="0">
              <a:spcAft>
                <a:spcPct val="0"/>
              </a:spcAft>
              <a:buClr>
                <a:srgbClr val="93A299"/>
              </a:buClr>
              <a:buSzPct val="85000"/>
              <a:buNone/>
              <a:defRPr/>
            </a:pPr>
            <a:r>
              <a:rPr lang="en-US" sz="2400" dirty="0">
                <a:solidFill>
                  <a:srgbClr val="292934"/>
                </a:solidFill>
                <a:latin typeface="Times New Roman" panose="02020603050405020304" pitchFamily="18" charset="0"/>
                <a:cs typeface="Times New Roman" panose="02020603050405020304" pitchFamily="18" charset="0"/>
              </a:rPr>
              <a:t>- </a:t>
            </a:r>
            <a:r>
              <a:rPr lang="vi-VN" sz="2400" dirty="0">
                <a:solidFill>
                  <a:srgbClr val="292934"/>
                </a:solidFill>
                <a:latin typeface="Times New Roman" panose="02020603050405020304" pitchFamily="18" charset="0"/>
                <a:cs typeface="Times New Roman" panose="02020603050405020304" pitchFamily="18" charset="0"/>
              </a:rPr>
              <a:t>TBG là tế bào nền móng của tất cả các tế bào, mô và cơ quan trong cơ thể</a:t>
            </a:r>
            <a:endParaRPr lang="en-US" sz="2400" dirty="0">
              <a:solidFill>
                <a:srgbClr val="292934"/>
              </a:solidFill>
              <a:latin typeface="Times New Roman" panose="02020603050405020304" pitchFamily="18" charset="0"/>
              <a:cs typeface="Times New Roman" panose="02020603050405020304" pitchFamily="18" charset="0"/>
            </a:endParaRPr>
          </a:p>
          <a:p>
            <a:pPr lvl="0" algn="just" eaLnBrk="0" fontAlgn="base" hangingPunct="0">
              <a:spcAft>
                <a:spcPct val="0"/>
              </a:spcAft>
              <a:buClr>
                <a:srgbClr val="93A299"/>
              </a:buClr>
              <a:buSzPct val="85000"/>
              <a:buFontTx/>
              <a:buChar char="-"/>
              <a:defRPr/>
            </a:pPr>
            <a:r>
              <a:rPr lang="vi-VN" sz="2400" dirty="0">
                <a:solidFill>
                  <a:srgbClr val="292934"/>
                </a:solidFill>
                <a:latin typeface="Times New Roman" panose="02020603050405020304" pitchFamily="18" charset="0"/>
                <a:cs typeface="Times New Roman" panose="02020603050405020304" pitchFamily="18" charset="0"/>
              </a:rPr>
              <a:t>Tế bào gốc là loại tế bào có khả năng biệt hoá thành nhiều loại tế bào khác để thay thế cho các tế bào bị mất đi do lão hóa hoặc tổn thương. </a:t>
            </a:r>
            <a:r>
              <a:rPr lang="en-US" sz="2400" dirty="0" err="1">
                <a:solidFill>
                  <a:srgbClr val="292934"/>
                </a:solidFill>
                <a:latin typeface="Times New Roman" panose="02020603050405020304" pitchFamily="18" charset="0"/>
                <a:cs typeface="Times New Roman" panose="02020603050405020304" pitchFamily="18" charset="0"/>
              </a:rPr>
              <a:t>Có</a:t>
            </a:r>
            <a:r>
              <a:rPr lang="en-US" sz="2400" dirty="0">
                <a:solidFill>
                  <a:srgbClr val="292934"/>
                </a:solidFill>
                <a:latin typeface="Times New Roman" panose="02020603050405020304" pitchFamily="18" charset="0"/>
                <a:cs typeface="Times New Roman" panose="02020603050405020304" pitchFamily="18" charset="0"/>
              </a:rPr>
              <a:t> 2 </a:t>
            </a:r>
            <a:r>
              <a:rPr lang="en-US" sz="2400" dirty="0" err="1">
                <a:solidFill>
                  <a:srgbClr val="292934"/>
                </a:solidFill>
                <a:latin typeface="Times New Roman" panose="02020603050405020304" pitchFamily="18" charset="0"/>
                <a:cs typeface="Times New Roman" panose="02020603050405020304" pitchFamily="18" charset="0"/>
              </a:rPr>
              <a:t>đặc</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tính</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chính</a:t>
            </a:r>
            <a:r>
              <a:rPr lang="en-US" sz="2400" dirty="0">
                <a:solidFill>
                  <a:srgbClr val="292934"/>
                </a:solidFill>
                <a:latin typeface="Times New Roman" panose="02020603050405020304" pitchFamily="18" charset="0"/>
                <a:cs typeface="Times New Roman" panose="02020603050405020304" pitchFamily="18" charset="0"/>
              </a:rPr>
              <a:t>: </a:t>
            </a:r>
          </a:p>
          <a:p>
            <a:pPr marL="0" lvl="0" indent="0" algn="just" eaLnBrk="0" fontAlgn="base" hangingPunct="0">
              <a:spcAft>
                <a:spcPct val="0"/>
              </a:spcAft>
              <a:buClr>
                <a:srgbClr val="93A299"/>
              </a:buClr>
              <a:buSzPct val="85000"/>
              <a:buNone/>
              <a:defRPr/>
            </a:pPr>
            <a:r>
              <a:rPr lang="en-US" sz="2400"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Tính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tự</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làm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mới</a:t>
            </a:r>
            <a:r>
              <a:rPr lang="en-US" sz="2400" b="1"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a:t>
            </a:r>
            <a:r>
              <a:rPr lang="en-US" sz="2400" i="1" dirty="0">
                <a:solidFill>
                  <a:srgbClr val="000000"/>
                </a:solidFill>
                <a:latin typeface="Times New Roman" panose="02020603050405020304" pitchFamily="18" charset="0"/>
                <a:ea typeface="Times New Roman" panose="02020603050405020304" pitchFamily="18" charset="0"/>
              </a:rPr>
              <a:t>self-renewal</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nhiều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nguyên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nhiễm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vẫn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duy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trì</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trạng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thái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biệt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hóa</a:t>
            </a:r>
            <a:endParaRPr lang="en-US" sz="2400" dirty="0">
              <a:solidFill>
                <a:srgbClr val="000000"/>
              </a:solidFill>
              <a:latin typeface="Times New Roman" panose="02020603050405020304" pitchFamily="18" charset="0"/>
              <a:ea typeface="Times New Roman" panose="02020603050405020304" pitchFamily="18" charset="0"/>
            </a:endParaRPr>
          </a:p>
          <a:p>
            <a:pPr marL="0" lvl="0" indent="0" algn="just" eaLnBrk="0" fontAlgn="base" hangingPunct="0">
              <a:spcAft>
                <a:spcPct val="0"/>
              </a:spcAft>
              <a:buClr>
                <a:srgbClr val="93A299"/>
              </a:buClr>
              <a:buSzPct val="85000"/>
              <a:buNone/>
              <a:defRPr/>
            </a:pPr>
            <a:r>
              <a:rPr lang="en-US" sz="2400"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Tính</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tiềm</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năng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không</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giới</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rPr>
              <a:t>hạn</a:t>
            </a:r>
            <a:r>
              <a:rPr lang="en-US" sz="2400" b="1" dirty="0">
                <a:solidFill>
                  <a:srgbClr val="000000"/>
                </a:solidFill>
                <a:latin typeface="Times New Roman" panose="02020603050405020304" pitchFamily="18" charset="0"/>
                <a:ea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rPr>
              <a:t>(</a:t>
            </a:r>
            <a:r>
              <a:rPr lang="en-US" sz="2400" i="1" dirty="0">
                <a:solidFill>
                  <a:srgbClr val="000000"/>
                </a:solidFill>
                <a:latin typeface="Times New Roman" panose="02020603050405020304" pitchFamily="18" charset="0"/>
                <a:ea typeface="Times New Roman" panose="02020603050405020304" pitchFamily="18" charset="0"/>
              </a:rPr>
              <a:t>unlimited potency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khả</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năng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biệt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hóa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bất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kì</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tế</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bào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trưởng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nào</a:t>
            </a:r>
            <a:endParaRPr lang="en-US" sz="2400" dirty="0">
              <a:solidFill>
                <a:srgbClr val="292934"/>
              </a:solidFill>
              <a:latin typeface="Times New Roman" panose="02020603050405020304" pitchFamily="18" charset="0"/>
              <a:cs typeface="Times New Roman" panose="02020603050405020304" pitchFamily="18" charset="0"/>
            </a:endParaRPr>
          </a:p>
          <a:p>
            <a:pPr lvl="0" algn="just" eaLnBrk="0" fontAlgn="base" hangingPunct="0">
              <a:spcAft>
                <a:spcPct val="0"/>
              </a:spcAft>
              <a:buClr>
                <a:srgbClr val="93A299"/>
              </a:buClr>
              <a:buSzPct val="85000"/>
              <a:buFontTx/>
              <a:buChar char="-"/>
              <a:defRPr/>
            </a:pPr>
            <a:r>
              <a:rPr lang="en-US" sz="2400" dirty="0" err="1">
                <a:solidFill>
                  <a:srgbClr val="292934"/>
                </a:solidFill>
                <a:latin typeface="Times New Roman" panose="02020603050405020304" pitchFamily="18" charset="0"/>
                <a:cs typeface="Times New Roman" panose="02020603050405020304" pitchFamily="18" charset="0"/>
              </a:rPr>
              <a:t>Chính</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nhờ</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đặc</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tính</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trên</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mà</a:t>
            </a:r>
            <a:r>
              <a:rPr lang="en-US" sz="2400" dirty="0">
                <a:solidFill>
                  <a:srgbClr val="292934"/>
                </a:solidFill>
                <a:latin typeface="Times New Roman" panose="02020603050405020304" pitchFamily="18" charset="0"/>
                <a:cs typeface="Times New Roman" panose="02020603050405020304" pitchFamily="18" charset="0"/>
              </a:rPr>
              <a:t> TBG </a:t>
            </a:r>
            <a:r>
              <a:rPr lang="en-US" sz="2400" dirty="0" err="1">
                <a:solidFill>
                  <a:srgbClr val="292934"/>
                </a:solidFill>
                <a:latin typeface="Times New Roman" panose="02020603050405020304" pitchFamily="18" charset="0"/>
                <a:cs typeface="Times New Roman" panose="02020603050405020304" pitchFamily="18" charset="0"/>
              </a:rPr>
              <a:t>được</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áp</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dựng</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trong</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điều</a:t>
            </a:r>
            <a:r>
              <a:rPr lang="en-US" sz="2400" dirty="0">
                <a:solidFill>
                  <a:srgbClr val="292934"/>
                </a:solidFill>
                <a:latin typeface="Times New Roman" panose="02020603050405020304" pitchFamily="18" charset="0"/>
                <a:cs typeface="Times New Roman" panose="02020603050405020304" pitchFamily="18" charset="0"/>
              </a:rPr>
              <a:t> </a:t>
            </a:r>
            <a:r>
              <a:rPr lang="en-US" sz="2400" dirty="0" err="1">
                <a:solidFill>
                  <a:srgbClr val="292934"/>
                </a:solidFill>
                <a:latin typeface="Times New Roman" panose="02020603050405020304" pitchFamily="18" charset="0"/>
                <a:cs typeface="Times New Roman" panose="02020603050405020304" pitchFamily="18" charset="0"/>
              </a:rPr>
              <a:t>trị</a:t>
            </a:r>
            <a:r>
              <a:rPr lang="en-US" sz="2400" dirty="0">
                <a:solidFill>
                  <a:srgbClr val="292934"/>
                </a:solidFill>
                <a:latin typeface="Times New Roman" panose="02020603050405020304" pitchFamily="18" charset="0"/>
                <a:cs typeface="Times New Roman" panose="02020603050405020304" pitchFamily="18" charset="0"/>
              </a:rPr>
              <a:t> </a:t>
            </a:r>
            <a:r>
              <a:rPr lang="vi-VN" sz="2400" dirty="0">
                <a:solidFill>
                  <a:srgbClr val="292934"/>
                </a:solidFill>
                <a:latin typeface="Times New Roman" panose="02020603050405020304" pitchFamily="18" charset="0"/>
                <a:cs typeface="Times New Roman" panose="02020603050405020304" pitchFamily="18" charset="0"/>
              </a:rPr>
              <a:t>phục hồi những hư tổn của các cơ quan, các mô trong cơ thể thông qua sự tái tạo lại các tế bào bị tổn thương</a:t>
            </a:r>
            <a:r>
              <a:rPr lang="en-US" sz="2400" dirty="0">
                <a:solidFill>
                  <a:srgbClr val="292934"/>
                </a:solidFill>
                <a:latin typeface="Times New Roman" panose="02020603050405020304" pitchFamily="18" charset="0"/>
                <a:cs typeface="Times New Roman" panose="02020603050405020304" pitchFamily="18" charset="0"/>
              </a:rPr>
              <a:t>.</a:t>
            </a:r>
          </a:p>
          <a:p>
            <a:pPr marL="0" lvl="0" indent="0" algn="just" eaLnBrk="0" fontAlgn="base" hangingPunct="0">
              <a:spcAft>
                <a:spcPct val="0"/>
              </a:spcAft>
              <a:buClr>
                <a:srgbClr val="93A299"/>
              </a:buClr>
              <a:buSzPct val="85000"/>
              <a:buNone/>
              <a:defRPr/>
            </a:pPr>
            <a:r>
              <a:rPr lang="en-US" sz="2400" dirty="0">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Áp</a:t>
            </a:r>
            <a:r>
              <a:rPr lang="en-US" sz="2400" dirty="0">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dụng</a:t>
            </a:r>
            <a:r>
              <a:rPr lang="en-US" sz="2400" dirty="0">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tế</a:t>
            </a:r>
            <a:r>
              <a:rPr lang="en-US" sz="2400" dirty="0">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bào</a:t>
            </a:r>
            <a:r>
              <a:rPr lang="en-US" sz="2400" dirty="0">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gốc</a:t>
            </a:r>
            <a:r>
              <a:rPr lang="en-US" sz="2400" dirty="0">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để</a:t>
            </a:r>
            <a:r>
              <a:rPr lang="en-US" sz="2400" dirty="0">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điều</a:t>
            </a:r>
            <a:r>
              <a:rPr lang="en-US" sz="2400" dirty="0">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trị</a:t>
            </a:r>
            <a:r>
              <a:rPr lang="en-US" sz="2400" dirty="0">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nhiều</a:t>
            </a:r>
            <a:r>
              <a:rPr lang="en-US" sz="2400" dirty="0">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loại</a:t>
            </a:r>
            <a:r>
              <a:rPr lang="en-US" sz="2400" dirty="0">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bệnh</a:t>
            </a:r>
            <a:r>
              <a:rPr lang="en-US" sz="2400" dirty="0">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trong</a:t>
            </a:r>
            <a:r>
              <a:rPr lang="en-US" sz="2400" dirty="0">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đó</a:t>
            </a:r>
            <a:r>
              <a:rPr lang="en-US" sz="2400" dirty="0">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có</a:t>
            </a:r>
            <a:r>
              <a:rPr lang="en-US" sz="2400" dirty="0">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bệnh</a:t>
            </a:r>
            <a:r>
              <a:rPr lang="en-US" sz="2400" dirty="0">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tiểu</a:t>
            </a:r>
            <a:r>
              <a:rPr lang="en-US" sz="2400" dirty="0">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err="1">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đường</a:t>
            </a:r>
            <a:r>
              <a:rPr lang="en-US" sz="2400" dirty="0">
                <a:solidFill>
                  <a:srgbClr val="292934"/>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400" dirty="0">
              <a:solidFill>
                <a:srgbClr val="292934"/>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808A2A0C-8AFF-4412-84B8-C7EC4D33A3BA}" type="slidenum">
              <a:rPr lang="en-US" smtClean="0"/>
              <a:pPr/>
              <a:t>3</a:t>
            </a:fld>
            <a:endParaRPr lang="en-US"/>
          </a:p>
        </p:txBody>
      </p:sp>
    </p:spTree>
    <p:extLst>
      <p:ext uri="{BB962C8B-B14F-4D97-AF65-F5344CB8AC3E}">
        <p14:creationId xmlns:p14="http://schemas.microsoft.com/office/powerpoint/2010/main" val="253509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274109" y="240519"/>
            <a:ext cx="8595781" cy="6446837"/>
          </a:xfrm>
          <a:prstGeom prst="rect">
            <a:avLst/>
          </a:prstGeom>
        </p:spPr>
      </p:pic>
      <p:sp>
        <p:nvSpPr>
          <p:cNvPr id="4" name="Slide Number Placeholder 3"/>
          <p:cNvSpPr>
            <a:spLocks noGrp="1"/>
          </p:cNvSpPr>
          <p:nvPr>
            <p:ph type="sldNum" sz="quarter" idx="12"/>
          </p:nvPr>
        </p:nvSpPr>
        <p:spPr/>
        <p:txBody>
          <a:bodyPr/>
          <a:lstStyle/>
          <a:p>
            <a:fld id="{808A2A0C-8AFF-4412-84B8-C7EC4D33A3BA}" type="slidenum">
              <a:rPr lang="en-US" smtClean="0"/>
              <a:pPr/>
              <a:t>4</a:t>
            </a:fld>
            <a:endParaRPr lang="en-US"/>
          </a:p>
        </p:txBody>
      </p:sp>
    </p:spTree>
    <p:extLst>
      <p:ext uri="{BB962C8B-B14F-4D97-AF65-F5344CB8AC3E}">
        <p14:creationId xmlns:p14="http://schemas.microsoft.com/office/powerpoint/2010/main" val="3759279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rPr>
              <a:t>Cơ</a:t>
            </a:r>
            <a:r>
              <a:rPr lang="en-US" dirty="0">
                <a:solidFill>
                  <a:srgbClr val="FF0000"/>
                </a:solidFill>
              </a:rPr>
              <a:t> </a:t>
            </a:r>
            <a:r>
              <a:rPr lang="en-US" dirty="0" err="1">
                <a:solidFill>
                  <a:srgbClr val="FF0000"/>
                </a:solidFill>
              </a:rPr>
              <a:t>chế</a:t>
            </a:r>
            <a:r>
              <a:rPr lang="en-US" dirty="0">
                <a:solidFill>
                  <a:srgbClr val="FF0000"/>
                </a:solidFill>
              </a:rPr>
              <a:t> </a:t>
            </a:r>
            <a:r>
              <a:rPr lang="en-US" dirty="0" err="1">
                <a:solidFill>
                  <a:srgbClr val="FF0000"/>
                </a:solidFill>
              </a:rPr>
              <a:t>tác</a:t>
            </a:r>
            <a:r>
              <a:rPr lang="en-US" dirty="0">
                <a:solidFill>
                  <a:srgbClr val="FF0000"/>
                </a:solidFill>
              </a:rPr>
              <a:t> </a:t>
            </a:r>
            <a:r>
              <a:rPr lang="en-US" dirty="0" err="1">
                <a:solidFill>
                  <a:srgbClr val="FF0000"/>
                </a:solidFill>
              </a:rPr>
              <a:t>động</a:t>
            </a:r>
            <a:r>
              <a:rPr lang="en-US" dirty="0">
                <a:solidFill>
                  <a:srgbClr val="FF0000"/>
                </a:solidFill>
              </a:rPr>
              <a:t> </a:t>
            </a:r>
            <a:r>
              <a:rPr lang="en-US" dirty="0" err="1">
                <a:solidFill>
                  <a:srgbClr val="FF0000"/>
                </a:solidFill>
              </a:rPr>
              <a:t>của</a:t>
            </a:r>
            <a:r>
              <a:rPr lang="en-US" dirty="0">
                <a:solidFill>
                  <a:srgbClr val="FF0000"/>
                </a:solidFill>
              </a:rPr>
              <a:t> </a:t>
            </a:r>
            <a:r>
              <a:rPr lang="en-US" dirty="0" err="1">
                <a:solidFill>
                  <a:srgbClr val="FF0000"/>
                </a:solidFill>
              </a:rPr>
              <a:t>tế</a:t>
            </a:r>
            <a:r>
              <a:rPr lang="en-US" dirty="0">
                <a:solidFill>
                  <a:srgbClr val="FF0000"/>
                </a:solidFill>
              </a:rPr>
              <a:t> </a:t>
            </a:r>
            <a:r>
              <a:rPr lang="en-US" dirty="0" err="1">
                <a:solidFill>
                  <a:srgbClr val="FF0000"/>
                </a:solidFill>
              </a:rPr>
              <a:t>bào</a:t>
            </a:r>
            <a:r>
              <a:rPr lang="en-US" dirty="0">
                <a:solidFill>
                  <a:srgbClr val="FF0000"/>
                </a:solidFill>
              </a:rPr>
              <a:t> </a:t>
            </a:r>
            <a:r>
              <a:rPr lang="en-US" dirty="0" err="1">
                <a:solidFill>
                  <a:srgbClr val="FF0000"/>
                </a:solidFill>
              </a:rPr>
              <a:t>gốc</a:t>
            </a:r>
            <a:r>
              <a:rPr lang="en-US" dirty="0">
                <a:solidFill>
                  <a:srgbClr val="FF0000"/>
                </a:solidFill>
              </a:rPr>
              <a:t> </a:t>
            </a:r>
          </a:p>
        </p:txBody>
      </p:sp>
      <p:sp>
        <p:nvSpPr>
          <p:cNvPr id="4" name="Slide Number Placeholder 3"/>
          <p:cNvSpPr>
            <a:spLocks noGrp="1"/>
          </p:cNvSpPr>
          <p:nvPr>
            <p:ph type="sldNum" sz="quarter" idx="12"/>
          </p:nvPr>
        </p:nvSpPr>
        <p:spPr/>
        <p:txBody>
          <a:bodyPr/>
          <a:lstStyle/>
          <a:p>
            <a:fld id="{808A2A0C-8AFF-4412-84B8-C7EC4D33A3BA}" type="slidenum">
              <a:rPr lang="en-US" smtClean="0"/>
              <a:pPr/>
              <a:t>5</a:t>
            </a:fld>
            <a:endParaRPr lang="en-US"/>
          </a:p>
        </p:txBody>
      </p:sp>
      <p:pic>
        <p:nvPicPr>
          <p:cNvPr id="7" name="Content Placeholder 6"/>
          <p:cNvPicPr>
            <a:picLocks noGrp="1" noChangeAspect="1"/>
          </p:cNvPicPr>
          <p:nvPr>
            <p:ph idx="1"/>
          </p:nvPr>
        </p:nvPicPr>
        <p:blipFill>
          <a:blip r:embed="rId2"/>
          <a:stretch>
            <a:fillRect/>
          </a:stretch>
        </p:blipFill>
        <p:spPr>
          <a:xfrm>
            <a:off x="881347" y="1433560"/>
            <a:ext cx="7381306" cy="5123040"/>
          </a:xfrm>
          <a:prstGeom prst="rect">
            <a:avLst/>
          </a:prstGeom>
        </p:spPr>
      </p:pic>
    </p:spTree>
    <p:extLst>
      <p:ext uri="{BB962C8B-B14F-4D97-AF65-F5344CB8AC3E}">
        <p14:creationId xmlns:p14="http://schemas.microsoft.com/office/powerpoint/2010/main" val="225696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solidFill>
                  <a:schemeClr val="accent5"/>
                </a:solidFill>
                <a:latin typeface="Times New Roman" pitchFamily="18" charset="0"/>
                <a:cs typeface="Times New Roman" pitchFamily="18" charset="0"/>
              </a:rPr>
              <a:t>II.  BỆNH NGUYÊN </a:t>
            </a:r>
          </a:p>
        </p:txBody>
      </p:sp>
      <p:sp>
        <p:nvSpPr>
          <p:cNvPr id="3" name="Content Placeholder 2"/>
          <p:cNvSpPr>
            <a:spLocks noGrp="1"/>
          </p:cNvSpPr>
          <p:nvPr>
            <p:ph idx="1"/>
          </p:nvPr>
        </p:nvSpPr>
        <p:spPr>
          <a:xfrm>
            <a:off x="381000" y="1219200"/>
            <a:ext cx="8229600" cy="4525963"/>
          </a:xfrm>
        </p:spPr>
        <p:txBody>
          <a:bodyPr>
            <a:normAutofit/>
          </a:bodyPr>
          <a:lstStyle/>
          <a:p>
            <a:pPr>
              <a:lnSpc>
                <a:spcPct val="150000"/>
              </a:lnSpc>
            </a:pP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Tiểu</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đường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là</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một</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rối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loạn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chuyển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hoá</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liên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tục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và</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mãn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tính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đặc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trưng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bởi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mức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độ</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đường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trong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máu</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cao</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nguyên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nhân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là</a:t>
            </a:r>
            <a:r>
              <a:rPr lang="en-US" sz="2400">
                <a:latin typeface="Times New Roman" pitchFamily="18" charset="0"/>
                <a:cs typeface="Times New Roman" pitchFamily="18" charset="0"/>
              </a:rPr>
              <a:t> do </a:t>
            </a:r>
            <a:r>
              <a:rPr lang="en-US" sz="2400" err="1">
                <a:latin typeface="Times New Roman" pitchFamily="18" charset="0"/>
                <a:cs typeface="Times New Roman" pitchFamily="18" charset="0"/>
              </a:rPr>
              <a:t>cơ</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thể</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mất</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khả</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năng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sản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xuất</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hoặc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sử</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dụng</a:t>
            </a:r>
            <a:r>
              <a:rPr lang="en-US" sz="2400">
                <a:latin typeface="Times New Roman" pitchFamily="18" charset="0"/>
                <a:cs typeface="Times New Roman" pitchFamily="18" charset="0"/>
              </a:rPr>
              <a:t> insulin.</a:t>
            </a:r>
          </a:p>
          <a:p>
            <a:pPr>
              <a:lnSpc>
                <a:spcPct val="150000"/>
              </a:lnSpc>
            </a:pPr>
            <a:endParaRPr lang="en-US" sz="2400">
              <a:latin typeface="Times New Roman" pitchFamily="18" charset="0"/>
              <a:cs typeface="Times New Roman" pitchFamily="18" charset="0"/>
            </a:endParaRPr>
          </a:p>
        </p:txBody>
      </p:sp>
      <p:pic>
        <p:nvPicPr>
          <p:cNvPr id="4" name="Picture 3" descr="isnulin.jpg"/>
          <p:cNvPicPr>
            <a:picLocks noChangeAspect="1"/>
          </p:cNvPicPr>
          <p:nvPr/>
        </p:nvPicPr>
        <p:blipFill>
          <a:blip r:embed="rId2" cstate="print"/>
          <a:stretch>
            <a:fillRect/>
          </a:stretch>
        </p:blipFill>
        <p:spPr>
          <a:xfrm>
            <a:off x="2286000" y="3311257"/>
            <a:ext cx="4829175" cy="3394343"/>
          </a:xfrm>
          <a:prstGeom prst="rect">
            <a:avLst/>
          </a:prstGeom>
        </p:spPr>
      </p:pic>
      <p:sp>
        <p:nvSpPr>
          <p:cNvPr id="5" name="Slide Number Placeholder 4"/>
          <p:cNvSpPr>
            <a:spLocks noGrp="1"/>
          </p:cNvSpPr>
          <p:nvPr>
            <p:ph type="sldNum" sz="quarter" idx="12"/>
          </p:nvPr>
        </p:nvSpPr>
        <p:spPr/>
        <p:txBody>
          <a:bodyPr/>
          <a:lstStyle/>
          <a:p>
            <a:fld id="{808A2A0C-8AFF-4412-84B8-C7EC4D33A3BA}"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3200" b="1" dirty="0">
                <a:solidFill>
                  <a:schemeClr val="accent5"/>
                </a:solidFill>
                <a:latin typeface="Times New Roman" pitchFamily="18" charset="0"/>
                <a:cs typeface="Times New Roman" pitchFamily="18" charset="0"/>
              </a:rPr>
              <a:t>II. BỆNH NGUYÊN</a:t>
            </a:r>
          </a:p>
        </p:txBody>
      </p:sp>
      <p:sp>
        <p:nvSpPr>
          <p:cNvPr id="3" name="Content Placeholder 2"/>
          <p:cNvSpPr>
            <a:spLocks noGrp="1"/>
          </p:cNvSpPr>
          <p:nvPr>
            <p:ph idx="1"/>
          </p:nvPr>
        </p:nvSpPr>
        <p:spPr>
          <a:xfrm>
            <a:off x="457200" y="1219201"/>
            <a:ext cx="8229600" cy="1981200"/>
          </a:xfrm>
        </p:spPr>
        <p:txBody>
          <a:bodyPr>
            <a:noAutofit/>
          </a:bodyPr>
          <a:lstStyle/>
          <a:p>
            <a:pPr algn="just"/>
            <a:r>
              <a:rPr lang="en-US" sz="2400" err="1">
                <a:latin typeface="Times New Roman" pitchFamily="18" charset="0"/>
                <a:cs typeface="Times New Roman" pitchFamily="18" charset="0"/>
              </a:rPr>
              <a:t>Các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tế</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bào</a:t>
            </a:r>
            <a:r>
              <a:rPr lang="en-US" sz="2400">
                <a:latin typeface="Times New Roman" pitchFamily="18" charset="0"/>
                <a:cs typeface="Times New Roman" pitchFamily="18" charset="0"/>
              </a:rPr>
              <a:t> </a:t>
            </a:r>
            <a:r>
              <a:rPr lang="el-GR" sz="2400">
                <a:latin typeface="Times New Roman" pitchFamily="18" charset="0"/>
                <a:cs typeface="Times New Roman" pitchFamily="18" charset="0"/>
              </a:rPr>
              <a:t>β</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khỏe</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mạnh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trong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tuyến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tụy</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sản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xuất</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và</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giải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phóng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ra</a:t>
            </a:r>
            <a:r>
              <a:rPr lang="en-US" sz="2400">
                <a:latin typeface="Times New Roman" pitchFamily="18" charset="0"/>
                <a:cs typeface="Times New Roman" pitchFamily="18" charset="0"/>
              </a:rPr>
              <a:t> insulin </a:t>
            </a:r>
            <a:r>
              <a:rPr lang="en-US" sz="2400" err="1">
                <a:latin typeface="Times New Roman" pitchFamily="18" charset="0"/>
                <a:cs typeface="Times New Roman" pitchFamily="18" charset="0"/>
              </a:rPr>
              <a:t>để</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kiểm</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soát</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lượng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đường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trong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máu</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Số</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lượng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các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tế</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bào</a:t>
            </a:r>
            <a:r>
              <a:rPr lang="en-US" sz="2400">
                <a:latin typeface="Times New Roman" pitchFamily="18" charset="0"/>
                <a:cs typeface="Times New Roman" pitchFamily="18" charset="0"/>
              </a:rPr>
              <a:t> ß </a:t>
            </a:r>
            <a:r>
              <a:rPr lang="en-US" sz="2400" err="1">
                <a:latin typeface="Times New Roman" pitchFamily="18" charset="0"/>
                <a:cs typeface="Times New Roman" pitchFamily="18" charset="0"/>
              </a:rPr>
              <a:t>được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duy</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trì</a:t>
            </a:r>
            <a:r>
              <a:rPr lang="en-US" sz="2400">
                <a:latin typeface="Times New Roman" pitchFamily="18" charset="0"/>
                <a:cs typeface="Times New Roman" pitchFamily="18" charset="0"/>
              </a:rPr>
              <a:t> qua </a:t>
            </a:r>
            <a:r>
              <a:rPr lang="en-US" sz="2400" err="1">
                <a:latin typeface="Times New Roman" pitchFamily="18" charset="0"/>
                <a:cs typeface="Times New Roman" pitchFamily="18" charset="0"/>
              </a:rPr>
              <a:t>quá</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trình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sản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sinh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liên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tục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và</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thường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xuyên</a:t>
            </a:r>
            <a:r>
              <a:rPr lang="en-US" sz="2400">
                <a:latin typeface="Times New Roman" pitchFamily="18" charset="0"/>
                <a:cs typeface="Times New Roman" pitchFamily="18" charset="0"/>
              </a:rPr>
              <a:t>.</a:t>
            </a:r>
          </a:p>
          <a:p>
            <a:pPr algn="just"/>
            <a:r>
              <a:rPr lang="en-US" sz="2400">
                <a:latin typeface="Times New Roman" pitchFamily="18" charset="0"/>
                <a:cs typeface="Times New Roman" pitchFamily="18" charset="0"/>
              </a:rPr>
              <a:t>Ở </a:t>
            </a:r>
            <a:r>
              <a:rPr lang="en-US" sz="2400" err="1">
                <a:latin typeface="Times New Roman" pitchFamily="18" charset="0"/>
                <a:cs typeface="Times New Roman" pitchFamily="18" charset="0"/>
              </a:rPr>
              <a:t>bệnh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nhân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tiểu</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đường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sự</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cân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bằng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bị</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mất</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đi</a:t>
            </a:r>
            <a:r>
              <a:rPr lang="en-US" sz="2400">
                <a:latin typeface="Times New Roman" pitchFamily="18" charset="0"/>
                <a:cs typeface="Times New Roman" pitchFamily="18" charset="0"/>
              </a:rPr>
              <a:t>. </a:t>
            </a:r>
          </a:p>
          <a:p>
            <a:pPr algn="just"/>
            <a:endParaRPr lang="en-US" sz="2400">
              <a:latin typeface="Times New Roman" pitchFamily="18" charset="0"/>
              <a:cs typeface="Times New Roman" pitchFamily="18" charset="0"/>
            </a:endParaRPr>
          </a:p>
        </p:txBody>
      </p:sp>
      <p:sp>
        <p:nvSpPr>
          <p:cNvPr id="5" name="TextBox 4"/>
          <p:cNvSpPr txBox="1"/>
          <p:nvPr/>
        </p:nvSpPr>
        <p:spPr>
          <a:xfrm>
            <a:off x="1219200" y="5581471"/>
            <a:ext cx="7391399" cy="1200329"/>
          </a:xfrm>
          <a:prstGeom prst="rect">
            <a:avLst/>
          </a:prstGeom>
          <a:noFill/>
        </p:spPr>
        <p:txBody>
          <a:bodyPr wrap="square" rtlCol="0">
            <a:spAutoFit/>
          </a:bodyPr>
          <a:lstStyle/>
          <a:p>
            <a:pPr algn="just"/>
            <a:r>
              <a:rPr lang="en-US" sz="2400" err="1">
                <a:latin typeface="Times New Roman" pitchFamily="18" charset="0"/>
                <a:cs typeface="Times New Roman" pitchFamily="18" charset="0"/>
              </a:rPr>
              <a:t>Vì</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vậy</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việc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bảo</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vệ</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các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tế</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bào</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còn</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lại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và</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bổ</a:t>
            </a:r>
            <a:r>
              <a:rPr lang="en-US" sz="2400">
                <a:latin typeface="Times New Roman" pitchFamily="18" charset="0"/>
                <a:cs typeface="Times New Roman" pitchFamily="18" charset="0"/>
              </a:rPr>
              <a:t> sung </a:t>
            </a:r>
            <a:r>
              <a:rPr lang="en-US" sz="2400" err="1">
                <a:latin typeface="Times New Roman" pitchFamily="18" charset="0"/>
                <a:cs typeface="Times New Roman" pitchFamily="18" charset="0"/>
              </a:rPr>
              <a:t>một</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số</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lượng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đủ</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các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tế</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bào</a:t>
            </a:r>
            <a:r>
              <a:rPr lang="en-US" sz="2400">
                <a:latin typeface="Times New Roman" pitchFamily="18" charset="0"/>
                <a:cs typeface="Times New Roman" pitchFamily="18" charset="0"/>
              </a:rPr>
              <a:t> ß </a:t>
            </a:r>
            <a:r>
              <a:rPr lang="en-US" sz="2400" err="1">
                <a:latin typeface="Times New Roman" pitchFamily="18" charset="0"/>
                <a:cs typeface="Times New Roman" pitchFamily="18" charset="0"/>
              </a:rPr>
              <a:t>là</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trọng</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tâm</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của</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liệu</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pháp</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tế</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bào</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gốc</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đối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với</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bệnh</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tiểu</a:t>
            </a:r>
            <a:r>
              <a:rPr lang="en-US" sz="2400">
                <a:latin typeface="Times New Roman" pitchFamily="18" charset="0"/>
                <a:cs typeface="Times New Roman" pitchFamily="18" charset="0"/>
              </a:rPr>
              <a:t> </a:t>
            </a:r>
            <a:r>
              <a:rPr lang="en-US" sz="2400" err="1">
                <a:latin typeface="Times New Roman" pitchFamily="18" charset="0"/>
                <a:cs typeface="Times New Roman" pitchFamily="18" charset="0"/>
              </a:rPr>
              <a:t>đường</a:t>
            </a:r>
            <a:r>
              <a:rPr lang="en-US" sz="2400">
                <a:latin typeface="Times New Roman" pitchFamily="18" charset="0"/>
                <a:cs typeface="Times New Roman" pitchFamily="18" charset="0"/>
              </a:rPr>
              <a:t>.</a:t>
            </a:r>
          </a:p>
        </p:txBody>
      </p:sp>
      <p:sp>
        <p:nvSpPr>
          <p:cNvPr id="6" name="Right Arrow 5"/>
          <p:cNvSpPr/>
          <p:nvPr/>
        </p:nvSpPr>
        <p:spPr>
          <a:xfrm>
            <a:off x="381000" y="59436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Slide Number Placeholder 6"/>
          <p:cNvSpPr>
            <a:spLocks noGrp="1"/>
          </p:cNvSpPr>
          <p:nvPr>
            <p:ph type="sldNum" sz="quarter" idx="12"/>
          </p:nvPr>
        </p:nvSpPr>
        <p:spPr/>
        <p:txBody>
          <a:bodyPr/>
          <a:lstStyle/>
          <a:p>
            <a:fld id="{808A2A0C-8AFF-4412-84B8-C7EC4D33A3BA}" type="slidenum">
              <a:rPr lang="en-US" smtClean="0"/>
              <a:pPr/>
              <a:t>7</a:t>
            </a:fld>
            <a:endParaRPr lang="en-US"/>
          </a:p>
        </p:txBody>
      </p:sp>
      <p:pic>
        <p:nvPicPr>
          <p:cNvPr id="8" name="Picture 7" descr="123123.png"/>
          <p:cNvPicPr>
            <a:picLocks noChangeAspect="1"/>
          </p:cNvPicPr>
          <p:nvPr/>
        </p:nvPicPr>
        <p:blipFill>
          <a:blip r:embed="rId2" cstate="print"/>
          <a:srcRect b="11124"/>
          <a:stretch>
            <a:fillRect/>
          </a:stretch>
        </p:blipFill>
        <p:spPr>
          <a:xfrm>
            <a:off x="1142095" y="3164567"/>
            <a:ext cx="7011305" cy="247423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algn="l"/>
            <a:r>
              <a:rPr lang="en-US" sz="3200" b="1" dirty="0">
                <a:solidFill>
                  <a:schemeClr val="accent5"/>
                </a:solidFill>
                <a:latin typeface="Times New Roman" pitchFamily="18" charset="0"/>
                <a:cs typeface="Times New Roman" pitchFamily="18" charset="0"/>
              </a:rPr>
              <a:t>III. CHIẾN LƯỢC ĐIỀU TRỊ</a:t>
            </a:r>
            <a:endParaRPr lang="en-US" sz="3200" dirty="0">
              <a:solidFill>
                <a:schemeClr val="accent5"/>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762000"/>
            <a:ext cx="8229600" cy="5334000"/>
          </a:xfrm>
        </p:spPr>
        <p:txBody>
          <a:bodyPr anchor="ctr">
            <a:normAutofit/>
          </a:bodyPr>
          <a:lstStyle/>
          <a:p>
            <a:pPr>
              <a:lnSpc>
                <a:spcPct val="150000"/>
              </a:lnSpc>
            </a:pPr>
            <a:r>
              <a:rPr lang="en-US" sz="2400" dirty="0" err="1">
                <a:latin typeface="Times New Roman" pitchFamily="18" charset="0"/>
                <a:cs typeface="Times New Roman" pitchFamily="18" charset="0"/>
              </a:rPr>
              <a:t>Thay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bổ</a:t>
            </a:r>
            <a:r>
              <a:rPr lang="en-US" sz="2400" dirty="0">
                <a:latin typeface="Times New Roman" pitchFamily="18" charset="0"/>
                <a:cs typeface="Times New Roman" pitchFamily="18" charset="0"/>
              </a:rPr>
              <a:t> sung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insulin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bệnh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a:t>
            </a:r>
          </a:p>
          <a:p>
            <a:pPr lvl="1">
              <a:lnSpc>
                <a:spcPct val="150000"/>
              </a:lnSpc>
            </a:pPr>
            <a:r>
              <a:rPr lang="en-US" sz="2400" b="1" i="1" dirty="0" err="1">
                <a:latin typeface="Times New Roman" pitchFamily="18" charset="0"/>
                <a:cs typeface="Times New Roman" pitchFamily="18" charset="0"/>
              </a:rPr>
              <a:t>Cấy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ghép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tế</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bào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gốc</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nguồn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insulin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bệnh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endParaRPr lang="en-US" sz="2400" i="1" dirty="0">
              <a:latin typeface="Times New Roman" pitchFamily="18" charset="0"/>
              <a:cs typeface="Times New Roman" pitchFamily="18" charset="0"/>
            </a:endParaRPr>
          </a:p>
          <a:p>
            <a:pPr lvl="1">
              <a:lnSpc>
                <a:spcPct val="150000"/>
              </a:lnSpc>
            </a:pPr>
            <a:r>
              <a:rPr lang="en-US" sz="2400" b="1" i="1" dirty="0" err="1">
                <a:latin typeface="Times New Roman" pitchFamily="18" charset="0"/>
                <a:cs typeface="Times New Roman" pitchFamily="18" charset="0"/>
              </a:rPr>
              <a:t>Ghép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tế</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bào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tiết</a:t>
            </a:r>
            <a:r>
              <a:rPr lang="en-US" sz="2400" b="1" i="1" dirty="0">
                <a:latin typeface="Times New Roman" pitchFamily="18" charset="0"/>
                <a:cs typeface="Times New Roman" pitchFamily="18" charset="0"/>
              </a:rPr>
              <a:t> insulin </a:t>
            </a:r>
            <a:r>
              <a:rPr lang="en-US" sz="2400" b="1" i="1" dirty="0" err="1">
                <a:latin typeface="Times New Roman" pitchFamily="18" charset="0"/>
                <a:cs typeface="Times New Roman" pitchFamily="18" charset="0"/>
              </a:rPr>
              <a:t>được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biệt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hoá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từ</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tế</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bào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gốc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trước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đó</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nuôi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 insulin </a:t>
            </a:r>
            <a:r>
              <a:rPr lang="en-US" sz="2400" i="1" dirty="0">
                <a:latin typeface="Times New Roman" pitchFamily="18" charset="0"/>
                <a:cs typeface="Times New Roman" pitchFamily="18" charset="0"/>
              </a:rPr>
              <a:t>in vivo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endParaRPr lang="en-US" sz="2400" dirty="0">
              <a:latin typeface="Times New Roman" pitchFamily="18" charset="0"/>
              <a:cs typeface="Times New Roman" pitchFamily="18" charset="0"/>
            </a:endParaRPr>
          </a:p>
          <a:p>
            <a:pPr lvl="1">
              <a:lnSpc>
                <a:spcPct val="150000"/>
              </a:lnSpc>
            </a:pP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08A2A0C-8AFF-4412-84B8-C7EC4D33A3BA}"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4BACC6"/>
                </a:solidFill>
                <a:latin typeface="Times New Roman" pitchFamily="18" charset="0"/>
                <a:cs typeface="Times New Roman" pitchFamily="18" charset="0"/>
              </a:rPr>
              <a:t>III. CHIẾN LƯỢC ĐIỀU TRỊ</a:t>
            </a:r>
            <a:endParaRPr lang="en-US" dirty="0"/>
          </a:p>
        </p:txBody>
      </p:sp>
      <p:sp>
        <p:nvSpPr>
          <p:cNvPr id="3" name="Content Placeholder 2"/>
          <p:cNvSpPr>
            <a:spLocks noGrp="1"/>
          </p:cNvSpPr>
          <p:nvPr>
            <p:ph idx="1"/>
          </p:nvPr>
        </p:nvSpPr>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ùng tế bào gốc chữa bệnh tiểu đường cho kết quả đáng mừng. Ứng dụng tế bào gốc chữa bệnh tiểu đường giúp:</a:t>
            </a:r>
            <a:endParaRPr lang="en-US" sz="2400" dirty="0">
              <a:latin typeface="Times New Roman" panose="02020603050405020304" pitchFamily="18" charset="0"/>
              <a:cs typeface="Times New Roman" panose="02020603050405020304" pitchFamily="18" charset="0"/>
            </a:endParaRPr>
          </a:p>
          <a:p>
            <a:pPr marL="0" indent="0">
              <a:buNone/>
            </a:pPr>
            <a:endParaRPr lang="vi-VN" sz="2400" dirty="0">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Bổ sung các tế bào beta bị đào thải ở tuyến tụy .</a:t>
            </a:r>
          </a:p>
          <a:p>
            <a:pPr marL="0" indent="0">
              <a:buNone/>
            </a:pPr>
            <a:r>
              <a:rPr lang="vi-VN" sz="2400" dirty="0">
                <a:latin typeface="Times New Roman" panose="02020603050405020304" pitchFamily="18" charset="0"/>
                <a:cs typeface="Times New Roman" panose="02020603050405020304" pitchFamily="18" charset="0"/>
              </a:rPr>
              <a:t>- Bảo vệ khỏe mạnh các tế bào còn lại.</a:t>
            </a:r>
          </a:p>
          <a:p>
            <a:pPr marL="0" indent="0">
              <a:buNone/>
            </a:pPr>
            <a:r>
              <a:rPr lang="vi-VN" sz="2400" dirty="0">
                <a:latin typeface="Times New Roman" panose="02020603050405020304" pitchFamily="18" charset="0"/>
                <a:cs typeface="Times New Roman" panose="02020603050405020304" pitchFamily="18" charset="0"/>
              </a:rPr>
              <a:t>- Giảm hoặc ngừng việc dùng thuốc hạ đường huyết (cũng như tiêm insulin).</a:t>
            </a:r>
          </a:p>
          <a:p>
            <a:pPr marL="0" indent="0">
              <a:buNone/>
            </a:pPr>
            <a:r>
              <a:rPr lang="vi-VN" sz="2400" dirty="0">
                <a:latin typeface="Times New Roman" panose="02020603050405020304" pitchFamily="18" charset="0"/>
                <a:cs typeface="Times New Roman" panose="02020603050405020304" pitchFamily="18" charset="0"/>
              </a:rPr>
              <a:t>- Hạn chế các biến chứng do bệnh tiểu đường gây ra.</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808A2A0C-8AFF-4412-84B8-C7EC4D33A3BA}" type="slidenum">
              <a:rPr lang="en-US" smtClean="0"/>
              <a:pPr/>
              <a:t>9</a:t>
            </a:fld>
            <a:endParaRPr lang="en-US"/>
          </a:p>
        </p:txBody>
      </p:sp>
    </p:spTree>
    <p:extLst>
      <p:ext uri="{BB962C8B-B14F-4D97-AF65-F5344CB8AC3E}">
        <p14:creationId xmlns:p14="http://schemas.microsoft.com/office/powerpoint/2010/main" val="1444700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1288</Words>
  <Application>Microsoft Office PowerPoint</Application>
  <PresentationFormat>Trình chiếu Trên màn hình (4:3)</PresentationFormat>
  <Paragraphs>77</Paragraphs>
  <Slides>16</Slides>
  <Notes>0</Notes>
  <HiddenSlides>0</HiddenSlides>
  <MMClips>0</MMClips>
  <ScaleCrop>false</ScaleCrop>
  <HeadingPairs>
    <vt:vector size="4" baseType="variant">
      <vt:variant>
        <vt:lpstr>Chủ đề</vt:lpstr>
      </vt:variant>
      <vt:variant>
        <vt:i4>1</vt:i4>
      </vt:variant>
      <vt:variant>
        <vt:lpstr>Tiêu đề Bản chiếu</vt:lpstr>
      </vt:variant>
      <vt:variant>
        <vt:i4>16</vt:i4>
      </vt:variant>
    </vt:vector>
  </HeadingPairs>
  <TitlesOfParts>
    <vt:vector size="17" baseType="lpstr">
      <vt:lpstr>Office Theme</vt:lpstr>
      <vt:lpstr>ứng dụng tế bào gốc trong điều trị bệnh tiểu đường </vt:lpstr>
      <vt:lpstr>TẾ BÀO GỐC LÀ GÌ ?</vt:lpstr>
      <vt:lpstr>Bản trình bày PowerPoint</vt:lpstr>
      <vt:lpstr>Bản trình bày PowerPoint</vt:lpstr>
      <vt:lpstr>Cơ chế tác động của tế bào gốc </vt:lpstr>
      <vt:lpstr>II.  BỆNH NGUYÊN </vt:lpstr>
      <vt:lpstr>II. BỆNH NGUYÊN</vt:lpstr>
      <vt:lpstr>III. CHIẾN LƯỢC ĐIỀU TRỊ</vt:lpstr>
      <vt:lpstr>III. CHIẾN LƯỢC ĐIỀU TRỊ</vt:lpstr>
      <vt:lpstr>IV. NGUỒN TẾ BÀO GỐC CHO ĐIỀU TRỊ</vt:lpstr>
      <vt:lpstr>Bản trình bày PowerPoint</vt:lpstr>
      <vt:lpstr>IV. NGUỒN TẾ BÀO GỐC CHO ĐIỀU TRỊ</vt:lpstr>
      <vt:lpstr>III. NGUỒN TẾ BÀO GỐC CHO ĐIỀU TRỊ  Tế bào gốc phôi</vt:lpstr>
      <vt:lpstr>III. NGUỒN TẾ BÀO GỐC CHO ĐIỀU TRỊ</vt:lpstr>
      <vt:lpstr>III. NGUỒN TẾ BÀO GỐC CHO ĐIỀU TRỊ</vt:lpstr>
      <vt:lpstr>KẾT LUẬN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Người dùng Không xác định</cp:lastModifiedBy>
  <cp:revision>40</cp:revision>
  <dcterms:created xsi:type="dcterms:W3CDTF">2018-10-06T04:10:00Z</dcterms:created>
  <dcterms:modified xsi:type="dcterms:W3CDTF">2022-05-26T12:20:46Z</dcterms:modified>
</cp:coreProperties>
</file>