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97" r:id="rId5"/>
    <p:sldId id="298" r:id="rId6"/>
    <p:sldId id="300" r:id="rId7"/>
    <p:sldId id="299" r:id="rId8"/>
    <p:sldId id="301" r:id="rId9"/>
    <p:sldId id="303" r:id="rId10"/>
    <p:sldId id="302" r:id="rId11"/>
    <p:sldId id="264" r:id="rId12"/>
    <p:sldId id="287" r:id="rId13"/>
    <p:sldId id="291" r:id="rId14"/>
    <p:sldId id="292" r:id="rId15"/>
    <p:sldId id="294" r:id="rId16"/>
    <p:sldId id="295" r:id="rId17"/>
    <p:sldId id="296" r:id="rId18"/>
    <p:sldId id="304" r:id="rId19"/>
    <p:sldId id="306" r:id="rId20"/>
    <p:sldId id="305" r:id="rId21"/>
    <p:sldId id="307" r:id="rId22"/>
    <p:sldId id="308" r:id="rId23"/>
    <p:sldId id="309" r:id="rId24"/>
    <p:sldId id="310" r:id="rId25"/>
    <p:sldId id="311" r:id="rId26"/>
    <p:sldId id="312" r:id="rId27"/>
    <p:sldId id="286" r:id="rId28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8F8F8"/>
    <a:srgbClr val="FF3300"/>
    <a:srgbClr val="336699"/>
    <a:srgbClr val="333333"/>
    <a:srgbClr val="969696"/>
    <a:srgbClr val="B2B2B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8" autoAdjust="0"/>
    <p:restoredTop sz="94660"/>
  </p:normalViewPr>
  <p:slideViewPr>
    <p:cSldViewPr>
      <p:cViewPr varScale="1">
        <p:scale>
          <a:sx n="70" d="100"/>
          <a:sy n="70" d="100"/>
        </p:scale>
        <p:origin x="13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Rectangle 13"/>
          <p:cNvSpPr>
            <a:spLocks noChangeArrowheads="1"/>
          </p:cNvSpPr>
          <p:nvPr/>
        </p:nvSpPr>
        <p:spPr bwMode="gray">
          <a:xfrm>
            <a:off x="0" y="4964113"/>
            <a:ext cx="9144000" cy="1893887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63529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gray">
          <a:xfrm>
            <a:off x="0" y="0"/>
            <a:ext cx="9144000" cy="381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01F447DA-B0DD-4C08-968A-175E2B99A68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369888"/>
          </a:xfrm>
        </p:spPr>
        <p:txBody>
          <a:bodyPr anchor="b"/>
          <a:lstStyle>
            <a:lvl1pPr marL="0" indent="0" algn="dist">
              <a:buFontTx/>
              <a:buNone/>
              <a:defRPr sz="1400" b="1">
                <a:solidFill>
                  <a:srgbClr val="F8F8F8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159375"/>
            <a:ext cx="6477000" cy="1317625"/>
          </a:xfrm>
          <a:effectLst>
            <a:outerShdw dist="35921" dir="2700000" algn="ctr" rotWithShape="0">
              <a:srgbClr val="333333">
                <a:alpha val="50000"/>
              </a:srgbClr>
            </a:outerShdw>
          </a:effectLst>
        </p:spPr>
        <p:txBody>
          <a:bodyPr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88" name="Rectangle 16"/>
          <p:cNvSpPr>
            <a:spLocks noChangeArrowheads="1"/>
          </p:cNvSpPr>
          <p:nvPr/>
        </p:nvSpPr>
        <p:spPr bwMode="gray">
          <a:xfrm flipV="1">
            <a:off x="0" y="4953000"/>
            <a:ext cx="9144000" cy="76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0" name="Rectangle 18" descr="02"/>
          <p:cNvSpPr>
            <a:spLocks noChangeAspect="1" noChangeArrowheads="1"/>
          </p:cNvSpPr>
          <p:nvPr/>
        </p:nvSpPr>
        <p:spPr bwMode="gray">
          <a:xfrm>
            <a:off x="0" y="381000"/>
            <a:ext cx="3052763" cy="458946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1" name="Rectangle 19" descr="03"/>
          <p:cNvSpPr>
            <a:spLocks noChangeAspect="1" noChangeArrowheads="1"/>
          </p:cNvSpPr>
          <p:nvPr/>
        </p:nvSpPr>
        <p:spPr bwMode="gray">
          <a:xfrm>
            <a:off x="3048000" y="381000"/>
            <a:ext cx="3052763" cy="45942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2" name="Rectangle 20" descr="04"/>
          <p:cNvSpPr>
            <a:spLocks noChangeAspect="1" noChangeArrowheads="1"/>
          </p:cNvSpPr>
          <p:nvPr/>
        </p:nvSpPr>
        <p:spPr bwMode="gray">
          <a:xfrm>
            <a:off x="6091238" y="381000"/>
            <a:ext cx="3052762" cy="458946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7" name="Text Box 25"/>
          <p:cNvSpPr txBox="1">
            <a:spLocks noChangeArrowheads="1"/>
          </p:cNvSpPr>
          <p:nvPr/>
        </p:nvSpPr>
        <p:spPr bwMode="auto">
          <a:xfrm>
            <a:off x="7924800" y="6262688"/>
            <a:ext cx="1035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bg1"/>
                </a:solidFill>
              </a:rPr>
              <a:t>L/O/G/O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7535867" y="6627168"/>
            <a:ext cx="16081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smtClean="0">
                <a:solidFill>
                  <a:schemeClr val="bg1"/>
                </a:solidFill>
                <a:latin typeface="+mn-lt"/>
              </a:rPr>
              <a:t>www.trungtamtinhoc.edu.vn</a:t>
            </a:r>
            <a:endParaRPr lang="en-US" sz="90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0" y="64611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7619EA-8AE6-4586-88C8-481BBD1C58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152400"/>
            <a:ext cx="1979612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400"/>
            <a:ext cx="5789613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0" y="64611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79B19-3242-4155-9DDB-EEC82DA557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845425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1219200"/>
            <a:ext cx="7921625" cy="51054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3925" y="64611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0" y="64611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725" y="6461125"/>
            <a:ext cx="609600" cy="320675"/>
          </a:xfrm>
        </p:spPr>
        <p:txBody>
          <a:bodyPr/>
          <a:lstStyle>
            <a:lvl1pPr>
              <a:defRPr/>
            </a:lvl1pPr>
          </a:lstStyle>
          <a:p>
            <a:fld id="{AE80684B-36C8-44BA-969F-07EFACE250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845425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219200"/>
            <a:ext cx="7921625" cy="51054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3925" y="64611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0" y="64611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725" y="6461125"/>
            <a:ext cx="609600" cy="320675"/>
          </a:xfrm>
        </p:spPr>
        <p:txBody>
          <a:bodyPr/>
          <a:lstStyle>
            <a:lvl1pPr>
              <a:defRPr/>
            </a:lvl1pPr>
          </a:lstStyle>
          <a:p>
            <a:fld id="{E96F7B0F-C3AF-4AB8-BFF8-EEB2ADC5E0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845425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914400" y="1219200"/>
            <a:ext cx="7921625" cy="5105400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3925" y="64611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0" y="64611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725" y="6461125"/>
            <a:ext cx="609600" cy="320675"/>
          </a:xfrm>
        </p:spPr>
        <p:txBody>
          <a:bodyPr/>
          <a:lstStyle>
            <a:lvl1pPr>
              <a:defRPr/>
            </a:lvl1pPr>
          </a:lstStyle>
          <a:p>
            <a:fld id="{26F2F6F1-639D-4D99-8DC5-40F3FFA47E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0" y="64611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0AC374-13A2-4D92-B108-4294C78CB4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0" y="64611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6E61F-F4C9-4FC5-880F-75ADCEC28C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3884613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1413" y="1219200"/>
            <a:ext cx="3884612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0" y="64611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11C0F-E287-429D-B574-1366BADC56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943600" y="64611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3E8D91-A008-4DDD-A652-C9D0AADB57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943600" y="64611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D3BB00-D2E0-405A-8121-267B1B51EB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943600" y="64611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A8BF69-C1F1-4E97-A95C-DBBBC298B8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0" y="64611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7CA246-354D-4A94-B682-C470B7393E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0" y="64611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E273B-3C1C-412F-9BAC-4CED681C0E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gray">
          <a:xfrm>
            <a:off x="0" y="0"/>
            <a:ext cx="741363" cy="6858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63529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90600" y="152400"/>
            <a:ext cx="78454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914400" y="1219200"/>
            <a:ext cx="792162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923925" y="646112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5725" y="6461125"/>
            <a:ext cx="609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699F45CB-F127-4151-BA32-A2809AE55D3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3" name="Rectangle 9" descr="02"/>
          <p:cNvSpPr>
            <a:spLocks noChangeAspect="1" noChangeArrowheads="1"/>
          </p:cNvSpPr>
          <p:nvPr/>
        </p:nvSpPr>
        <p:spPr bwMode="gray">
          <a:xfrm>
            <a:off x="0" y="0"/>
            <a:ext cx="742950" cy="1066800"/>
          </a:xfrm>
          <a:prstGeom prst="rect">
            <a:avLst/>
          </a:prstGeom>
          <a:blipFill dpi="0" rotWithShape="1">
            <a:blip r:embed="rId1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4" name="Rectangle 10" descr="03"/>
          <p:cNvSpPr>
            <a:spLocks noChangeAspect="1" noChangeArrowheads="1"/>
          </p:cNvSpPr>
          <p:nvPr/>
        </p:nvSpPr>
        <p:spPr bwMode="gray">
          <a:xfrm>
            <a:off x="0" y="1143000"/>
            <a:ext cx="742950" cy="1069975"/>
          </a:xfrm>
          <a:prstGeom prst="rect">
            <a:avLst/>
          </a:prstGeom>
          <a:blipFill dpi="0" rotWithShape="1">
            <a:blip r:embed="rId18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5" name="Rectangle 11" descr="04"/>
          <p:cNvSpPr>
            <a:spLocks noChangeArrowheads="1"/>
          </p:cNvSpPr>
          <p:nvPr/>
        </p:nvSpPr>
        <p:spPr bwMode="gray">
          <a:xfrm>
            <a:off x="0" y="2209800"/>
            <a:ext cx="742950" cy="1069975"/>
          </a:xfrm>
          <a:prstGeom prst="rect">
            <a:avLst/>
          </a:prstGeom>
          <a:blipFill dpi="0" rotWithShape="1">
            <a:blip r:embed="rId19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0" y="1066800"/>
            <a:ext cx="9144000" cy="76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7535867" y="6627168"/>
            <a:ext cx="16081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smtClean="0">
                <a:latin typeface="+mn-lt"/>
              </a:rPr>
              <a:t>www.trungtamtinhoc.edu.vn</a:t>
            </a:r>
            <a:endParaRPr lang="en-US" sz="90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cs typeface="Times New Roman" pitchFamily="18" charset="0"/>
              </a:rPr>
              <a:t>TỔNG QUAN</a:t>
            </a:r>
            <a:endParaRPr lang="en-US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7921625" cy="4038600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PRP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indent="1588" algn="just" eaLnBrk="0" hangingPunct="0"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Wingdings" pitchFamily="2" charset="2"/>
              <a:buNone/>
              <a:defRPr/>
            </a:pPr>
            <a:r>
              <a:rPr lang="vi-VN" sz="2200" dirty="0" smtClean="0">
                <a:solidFill>
                  <a:srgbClr val="0070C0"/>
                </a:solidFill>
                <a:latin typeface="Times New Roman" pitchFamily="18" charset="0"/>
              </a:rPr>
              <a:t>-  </a:t>
            </a:r>
            <a:r>
              <a:rPr lang="en-US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</a:rPr>
              <a:t>Chuyên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</a:rPr>
              <a:t>ngành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</a:rPr>
              <a:t>Cơ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</a:rPr>
              <a:t>xương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</a:rPr>
              <a:t>khớp</a:t>
            </a:r>
            <a:endParaRPr lang="en-US" sz="2200" b="1" dirty="0" smtClean="0">
              <a:solidFill>
                <a:srgbClr val="0070C0"/>
              </a:solidFill>
              <a:latin typeface="Times New Roman" pitchFamily="18" charset="0"/>
            </a:endParaRPr>
          </a:p>
          <a:p>
            <a:pPr indent="1588" algn="just" eaLnBrk="0" hangingPunct="0"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Wingdings" pitchFamily="2" charset="2"/>
              <a:buNone/>
              <a:defRPr/>
            </a:pPr>
            <a:r>
              <a:rPr lang="en-US" sz="2200" dirty="0" smtClean="0">
                <a:latin typeface="Times New Roman" pitchFamily="18" charset="0"/>
              </a:rPr>
              <a:t>-   </a:t>
            </a:r>
            <a:r>
              <a:rPr lang="en-US" sz="2200" dirty="0" err="1" smtClean="0">
                <a:latin typeface="Times New Roman" pitchFamily="18" charset="0"/>
              </a:rPr>
              <a:t>Phẫu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thuật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răng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miệng</a:t>
            </a:r>
            <a:endParaRPr lang="en-US" sz="2200" dirty="0" smtClean="0">
              <a:latin typeface="Times New Roman" pitchFamily="18" charset="0"/>
            </a:endParaRPr>
          </a:p>
          <a:p>
            <a:pPr indent="1588" algn="just" eaLnBrk="0" hangingPunct="0"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Wingdings" pitchFamily="2" charset="2"/>
              <a:buNone/>
              <a:defRPr/>
            </a:pPr>
            <a:r>
              <a:rPr lang="vi-VN" sz="2200" dirty="0" smtClean="0">
                <a:latin typeface="Times New Roman" pitchFamily="18" charset="0"/>
              </a:rPr>
              <a:t>- </a:t>
            </a:r>
            <a:r>
              <a:rPr lang="en-US" sz="2200" dirty="0" smtClean="0">
                <a:latin typeface="Times New Roman" pitchFamily="18" charset="0"/>
              </a:rPr>
              <a:t>  </a:t>
            </a:r>
            <a:r>
              <a:rPr lang="en-US" sz="2200" dirty="0" err="1" smtClean="0">
                <a:latin typeface="Times New Roman" pitchFamily="18" charset="0"/>
              </a:rPr>
              <a:t>Phẫu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thuật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hàm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mặt</a:t>
            </a:r>
            <a:endParaRPr lang="en-US" sz="2200" dirty="0" smtClean="0">
              <a:latin typeface="Times New Roman" pitchFamily="18" charset="0"/>
            </a:endParaRPr>
          </a:p>
          <a:p>
            <a:pPr indent="1588" algn="just" eaLnBrk="0" hangingPunct="0"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Wingdings" pitchFamily="2" charset="2"/>
              <a:buNone/>
              <a:defRPr/>
            </a:pPr>
            <a:r>
              <a:rPr lang="vi-VN" sz="2200" dirty="0" smtClean="0">
                <a:latin typeface="Times New Roman" pitchFamily="18" charset="0"/>
              </a:rPr>
              <a:t>-   </a:t>
            </a:r>
            <a:r>
              <a:rPr lang="en-US" sz="2200" dirty="0" err="1" smtClean="0">
                <a:latin typeface="Times New Roman" pitchFamily="18" charset="0"/>
              </a:rPr>
              <a:t>Phẫu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thuật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thẩm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mỹ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và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chỉnh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hình</a:t>
            </a:r>
            <a:endParaRPr lang="en-US" sz="2200" dirty="0" smtClean="0">
              <a:latin typeface="Times New Roman" pitchFamily="18" charset="0"/>
            </a:endParaRPr>
          </a:p>
          <a:p>
            <a:pPr marL="465138" indent="0" algn="just">
              <a:lnSpc>
                <a:spcPct val="150000"/>
              </a:lnSpc>
              <a:buFont typeface="Wingdings" pitchFamily="2" charset="2"/>
              <a:buChar char="ü"/>
            </a:pPr>
            <a:endParaRPr lang="en-US" sz="19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lnSpc>
                <a:spcPct val="150000"/>
              </a:lnSpc>
              <a:buNone/>
            </a:pPr>
            <a:endParaRPr lang="en-US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cs typeface="Times New Roman" pitchFamily="18" charset="0"/>
              </a:rPr>
              <a:t>TỔNG QUAN</a:t>
            </a:r>
            <a:endParaRPr lang="en-US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914400" y="137160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PRP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219200" y="1905000"/>
            <a:ext cx="7391400" cy="307776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just" eaLnBrk="0" hangingPunct="0"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Wingdings" pitchFamily="2" charset="2"/>
              <a:buNone/>
              <a:defRPr/>
            </a:pP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</a:rPr>
              <a:t>Trong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</a:rPr>
              <a:t>chuyên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</a:rPr>
              <a:t>ngành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</a:rPr>
              <a:t>cơ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</a:rPr>
              <a:t>xương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</a:rPr>
              <a:t>khớp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</a:rPr>
              <a:t>:</a:t>
            </a:r>
          </a:p>
          <a:p>
            <a:pPr algn="just" eaLnBrk="0" hangingPunct="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sz="2400" dirty="0">
                <a:solidFill>
                  <a:srgbClr val="0070C0"/>
                </a:solidFill>
                <a:latin typeface="Times New Roman" pitchFamily="18" charset="0"/>
              </a:rPr>
              <a:t>+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</a:rPr>
              <a:t>Thoái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</a:rPr>
              <a:t>hóa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</a:rPr>
              <a:t>khớp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</a:rPr>
              <a:t>gối</a:t>
            </a:r>
            <a:endParaRPr lang="en-US" sz="2400" dirty="0">
              <a:solidFill>
                <a:srgbClr val="0070C0"/>
              </a:solidFill>
              <a:latin typeface="Times New Roman" pitchFamily="18" charset="0"/>
            </a:endParaRPr>
          </a:p>
          <a:p>
            <a:pPr algn="just" eaLnBrk="0" hangingPunct="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+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</a:rPr>
              <a:t>Viêm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</a:rPr>
              <a:t>gân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</a:rPr>
              <a:t>và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</a:rPr>
              <a:t>các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</a:rPr>
              <a:t>điểm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</a:rPr>
              <a:t>bám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</a:rPr>
              <a:t>tận</a:t>
            </a:r>
            <a:endParaRPr lang="en-US" sz="2400" dirty="0">
              <a:solidFill>
                <a:schemeClr val="tx2"/>
              </a:solidFill>
              <a:latin typeface="Times New Roman" pitchFamily="18" charset="0"/>
            </a:endParaRPr>
          </a:p>
          <a:p>
            <a:pPr algn="just" eaLnBrk="0" hangingPunct="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+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</a:rPr>
              <a:t>Chấn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</a:rPr>
              <a:t>thương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</a:rPr>
              <a:t>thể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</a:rPr>
              <a:t>thao</a:t>
            </a:r>
            <a:endParaRPr lang="en-US" sz="2400" dirty="0">
              <a:solidFill>
                <a:schemeClr val="tx2"/>
              </a:solidFill>
              <a:latin typeface="Times New Roman" pitchFamily="18" charset="0"/>
            </a:endParaRPr>
          </a:p>
          <a:p>
            <a:pPr algn="just" eaLnBrk="0" hangingPunct="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+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</a:rPr>
              <a:t>Ghép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</a:rPr>
              <a:t>xương</a:t>
            </a:r>
            <a:endParaRPr lang="en-US" sz="2400" dirty="0">
              <a:solidFill>
                <a:schemeClr val="tx2"/>
              </a:solidFill>
              <a:latin typeface="Times New Roman" pitchFamily="18" charset="0"/>
            </a:endParaRPr>
          </a:p>
          <a:p>
            <a:pPr algn="just" eaLnBrk="0" hangingPunct="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+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</a:rPr>
              <a:t>Điều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</a:rPr>
              <a:t>trị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</a:rPr>
              <a:t>loét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</a:rPr>
              <a:t>da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,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</a:rPr>
              <a:t>vết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</a:rPr>
              <a:t>thương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</a:rPr>
              <a:t>lâu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</a:rPr>
              <a:t>lành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cap="all" dirty="0" smtClean="0">
                <a:solidFill>
                  <a:srgbClr val="0070C0"/>
                </a:solidFill>
                <a:cs typeface="Times New Roman" pitchFamily="18" charset="0"/>
              </a:rPr>
              <a:t>MỘT SỐ NGHIÊN CỨU </a:t>
            </a:r>
            <a:r>
              <a:rPr lang="en-US" sz="2800" cap="all" dirty="0" err="1" smtClean="0">
                <a:solidFill>
                  <a:srgbClr val="0070C0"/>
                </a:solidFill>
                <a:cs typeface="Times New Roman" pitchFamily="18" charset="0"/>
              </a:rPr>
              <a:t>Ứng</a:t>
            </a:r>
            <a:r>
              <a:rPr lang="en-US" sz="2800" cap="all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800" cap="all" dirty="0" err="1" smtClean="0">
                <a:solidFill>
                  <a:srgbClr val="0070C0"/>
                </a:solidFill>
                <a:cs typeface="Times New Roman" pitchFamily="18" charset="0"/>
              </a:rPr>
              <a:t>dụng</a:t>
            </a:r>
            <a:r>
              <a:rPr lang="en-US" sz="2800" cap="all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800" cap="all" dirty="0" err="1" smtClean="0">
                <a:solidFill>
                  <a:srgbClr val="0070C0"/>
                </a:solidFill>
                <a:cs typeface="Times New Roman" pitchFamily="18" charset="0"/>
              </a:rPr>
              <a:t>prp</a:t>
            </a:r>
            <a:r>
              <a:rPr lang="en-US" sz="2800" cap="all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800" cap="all" dirty="0" err="1" smtClean="0">
                <a:solidFill>
                  <a:srgbClr val="0070C0"/>
                </a:solidFill>
                <a:cs typeface="Times New Roman" pitchFamily="18" charset="0"/>
              </a:rPr>
              <a:t>trong</a:t>
            </a:r>
            <a:r>
              <a:rPr lang="en-US" sz="2800" cap="all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800" cap="all" dirty="0" err="1" smtClean="0">
                <a:solidFill>
                  <a:srgbClr val="0070C0"/>
                </a:solidFill>
                <a:cs typeface="Times New Roman" pitchFamily="18" charset="0"/>
              </a:rPr>
              <a:t>điều</a:t>
            </a:r>
            <a:r>
              <a:rPr lang="en-US" sz="2800" cap="all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800" cap="all" dirty="0" err="1" smtClean="0">
                <a:solidFill>
                  <a:srgbClr val="0070C0"/>
                </a:solidFill>
                <a:cs typeface="Times New Roman" pitchFamily="18" charset="0"/>
              </a:rPr>
              <a:t>trị</a:t>
            </a:r>
            <a:r>
              <a:rPr lang="en-US" sz="2800" cap="all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800" cap="all" dirty="0" err="1" smtClean="0">
                <a:solidFill>
                  <a:srgbClr val="0070C0"/>
                </a:solidFill>
                <a:cs typeface="Times New Roman" pitchFamily="18" charset="0"/>
              </a:rPr>
              <a:t>thoái</a:t>
            </a:r>
            <a:r>
              <a:rPr lang="en-US" sz="2800" cap="all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800" cap="all" dirty="0" err="1" smtClean="0">
                <a:solidFill>
                  <a:srgbClr val="0070C0"/>
                </a:solidFill>
                <a:cs typeface="Times New Roman" pitchFamily="18" charset="0"/>
              </a:rPr>
              <a:t>hóa</a:t>
            </a:r>
            <a:r>
              <a:rPr lang="en-US" sz="2800" cap="all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800" cap="all" dirty="0" err="1" smtClean="0">
                <a:solidFill>
                  <a:srgbClr val="0070C0"/>
                </a:solidFill>
                <a:cs typeface="Times New Roman" pitchFamily="18" charset="0"/>
              </a:rPr>
              <a:t>khớp</a:t>
            </a:r>
            <a:r>
              <a:rPr lang="en-US" sz="2800" cap="all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800" cap="all" dirty="0" err="1" smtClean="0">
                <a:solidFill>
                  <a:srgbClr val="0070C0"/>
                </a:solidFill>
                <a:cs typeface="Times New Roman" pitchFamily="18" charset="0"/>
              </a:rPr>
              <a:t>gối</a:t>
            </a:r>
            <a:endParaRPr lang="en-US" sz="2800" cap="all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51" name="Rectangle 3"/>
          <p:cNvSpPr>
            <a:spLocks noChangeArrowheads="1"/>
          </p:cNvSpPr>
          <p:nvPr/>
        </p:nvSpPr>
        <p:spPr bwMode="auto">
          <a:xfrm>
            <a:off x="838200" y="1295400"/>
            <a:ext cx="8001000" cy="238526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just" eaLnBrk="0" hangingPunct="0"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Wingdings" pitchFamily="2" charset="2"/>
              <a:buNone/>
            </a:pPr>
            <a:endParaRPr lang="en-US" sz="2400" dirty="0">
              <a:solidFill>
                <a:schemeClr val="tx2"/>
              </a:solidFill>
              <a:latin typeface="Times New Roman" pitchFamily="18" charset="0"/>
            </a:endParaRPr>
          </a:p>
          <a:p>
            <a:pPr algn="just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en-US" sz="2400" b="1" dirty="0">
                <a:solidFill>
                  <a:srgbClr val="FFCC66"/>
                </a:solidFill>
                <a:latin typeface="Times New Roman" pitchFamily="18" charset="0"/>
              </a:rPr>
              <a:t>Sanchez (2008)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</a:rPr>
              <a:t>,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n = 60 BN THKG (30 ĐT PRP, 30 ĐT HA): </a:t>
            </a:r>
          </a:p>
          <a:p>
            <a:pPr algn="just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FontTx/>
              <a:buChar char="-"/>
            </a:pP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</a:rPr>
              <a:t>Đánh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</a:rPr>
              <a:t>giá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</a:rPr>
              <a:t>bằng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</a:rPr>
              <a:t>thang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</a:rPr>
              <a:t>điểm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 WOMAC</a:t>
            </a:r>
          </a:p>
          <a:p>
            <a:pPr algn="just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FontTx/>
              <a:buChar char="-"/>
            </a:pP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</a:rPr>
              <a:t>Sau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 2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</a:rPr>
              <a:t>tháng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</a:rPr>
              <a:t>điều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</a:rPr>
              <a:t>trị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, PRP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</a:rPr>
              <a:t>cải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</a:rPr>
              <a:t>thiện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</a:rPr>
              <a:t>triệu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</a:rPr>
              <a:t>chứng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</a:rPr>
              <a:t>đau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</a:rPr>
              <a:t>thành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</a:rPr>
              <a:t>công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 ở </a:t>
            </a:r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</a:rPr>
              <a:t>33,4%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 (so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</a:rPr>
              <a:t>với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</a:rPr>
              <a:t>10%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</a:rPr>
              <a:t>nhóm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 HA)</a:t>
            </a:r>
          </a:p>
        </p:txBody>
      </p:sp>
      <p:sp>
        <p:nvSpPr>
          <p:cNvPr id="52" name="Text Box 6"/>
          <p:cNvSpPr txBox="1">
            <a:spLocks noChangeArrowheads="1"/>
          </p:cNvSpPr>
          <p:nvPr/>
        </p:nvSpPr>
        <p:spPr bwMode="auto">
          <a:xfrm>
            <a:off x="533400" y="6019800"/>
            <a:ext cx="7620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altLang="ja-JP" sz="1400" b="1" dirty="0">
                <a:solidFill>
                  <a:srgbClr val="FF9933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Sanchez et al (2008); Clinical and experimental Rheumatology 2008;26:910-913.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045" name="Group 133"/>
          <p:cNvGrpSpPr>
            <a:grpSpLocks/>
          </p:cNvGrpSpPr>
          <p:nvPr/>
        </p:nvGrpSpPr>
        <p:grpSpPr bwMode="auto">
          <a:xfrm>
            <a:off x="1870075" y="4694238"/>
            <a:ext cx="415925" cy="450850"/>
            <a:chOff x="173" y="1670"/>
            <a:chExt cx="676" cy="727"/>
          </a:xfrm>
        </p:grpSpPr>
        <p:sp>
          <p:nvSpPr>
            <p:cNvPr id="39046" name="Oval 134"/>
            <p:cNvSpPr>
              <a:spLocks noChangeArrowheads="1"/>
            </p:cNvSpPr>
            <p:nvPr/>
          </p:nvSpPr>
          <p:spPr bwMode="gray">
            <a:xfrm>
              <a:off x="442" y="1670"/>
              <a:ext cx="111" cy="105"/>
            </a:xfrm>
            <a:prstGeom prst="ellipse">
              <a:avLst/>
            </a:prstGeom>
            <a:solidFill>
              <a:srgbClr val="FFFFFF">
                <a:alpha val="64999"/>
              </a:srgbClr>
            </a:solidFill>
            <a:ln w="9525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47" name="Oval 135"/>
            <p:cNvSpPr>
              <a:spLocks noChangeArrowheads="1"/>
            </p:cNvSpPr>
            <p:nvPr/>
          </p:nvSpPr>
          <p:spPr bwMode="gray">
            <a:xfrm>
              <a:off x="276" y="1958"/>
              <a:ext cx="157" cy="149"/>
            </a:xfrm>
            <a:prstGeom prst="ellipse">
              <a:avLst/>
            </a:prstGeom>
            <a:solidFill>
              <a:srgbClr val="FFFFFF">
                <a:alpha val="64999"/>
              </a:srgbClr>
            </a:solidFill>
            <a:ln w="9525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48" name="Oval 136"/>
            <p:cNvSpPr>
              <a:spLocks noChangeArrowheads="1"/>
            </p:cNvSpPr>
            <p:nvPr/>
          </p:nvSpPr>
          <p:spPr bwMode="gray">
            <a:xfrm>
              <a:off x="570" y="1845"/>
              <a:ext cx="117" cy="111"/>
            </a:xfrm>
            <a:prstGeom prst="ellipse">
              <a:avLst/>
            </a:prstGeom>
            <a:solidFill>
              <a:srgbClr val="FFFFFF">
                <a:alpha val="64999"/>
              </a:srgbClr>
            </a:solidFill>
            <a:ln w="9525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49" name="Oval 137"/>
            <p:cNvSpPr>
              <a:spLocks noChangeArrowheads="1"/>
            </p:cNvSpPr>
            <p:nvPr/>
          </p:nvSpPr>
          <p:spPr bwMode="gray">
            <a:xfrm>
              <a:off x="322" y="2319"/>
              <a:ext cx="82" cy="78"/>
            </a:xfrm>
            <a:prstGeom prst="ellipse">
              <a:avLst/>
            </a:prstGeom>
            <a:solidFill>
              <a:srgbClr val="FFFFFF">
                <a:alpha val="64999"/>
              </a:srgbClr>
            </a:solidFill>
            <a:ln w="9525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50" name="Line 138"/>
            <p:cNvSpPr>
              <a:spLocks noChangeShapeType="1"/>
            </p:cNvSpPr>
            <p:nvPr/>
          </p:nvSpPr>
          <p:spPr bwMode="gray">
            <a:xfrm>
              <a:off x="355" y="2106"/>
              <a:ext cx="0" cy="215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51" name="Line 139"/>
            <p:cNvSpPr>
              <a:spLocks noChangeShapeType="1"/>
            </p:cNvSpPr>
            <p:nvPr/>
          </p:nvSpPr>
          <p:spPr bwMode="gray">
            <a:xfrm flipV="1">
              <a:off x="413" y="1926"/>
              <a:ext cx="175" cy="5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52" name="Line 140"/>
            <p:cNvSpPr>
              <a:spLocks noChangeShapeType="1"/>
            </p:cNvSpPr>
            <p:nvPr/>
          </p:nvSpPr>
          <p:spPr bwMode="gray">
            <a:xfrm flipH="1" flipV="1">
              <a:off x="524" y="1757"/>
              <a:ext cx="69" cy="9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53" name="Oval 141"/>
            <p:cNvSpPr>
              <a:spLocks noChangeArrowheads="1"/>
            </p:cNvSpPr>
            <p:nvPr/>
          </p:nvSpPr>
          <p:spPr bwMode="gray">
            <a:xfrm>
              <a:off x="767" y="1769"/>
              <a:ext cx="82" cy="78"/>
            </a:xfrm>
            <a:prstGeom prst="ellipse">
              <a:avLst/>
            </a:prstGeom>
            <a:solidFill>
              <a:srgbClr val="FFFFFF">
                <a:alpha val="64999"/>
              </a:srgbClr>
            </a:solidFill>
            <a:ln w="9525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54" name="Oval 142"/>
            <p:cNvSpPr>
              <a:spLocks noChangeArrowheads="1"/>
            </p:cNvSpPr>
            <p:nvPr/>
          </p:nvSpPr>
          <p:spPr bwMode="gray">
            <a:xfrm>
              <a:off x="653" y="2069"/>
              <a:ext cx="94" cy="89"/>
            </a:xfrm>
            <a:prstGeom prst="ellipse">
              <a:avLst/>
            </a:prstGeom>
            <a:solidFill>
              <a:srgbClr val="FFFFFF">
                <a:alpha val="64999"/>
              </a:srgbClr>
            </a:solidFill>
            <a:ln w="9525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55" name="Line 143"/>
            <p:cNvSpPr>
              <a:spLocks noChangeShapeType="1"/>
            </p:cNvSpPr>
            <p:nvPr/>
          </p:nvSpPr>
          <p:spPr bwMode="gray">
            <a:xfrm>
              <a:off x="652" y="1955"/>
              <a:ext cx="29" cy="13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56" name="Line 144"/>
            <p:cNvSpPr>
              <a:spLocks noChangeShapeType="1"/>
            </p:cNvSpPr>
            <p:nvPr/>
          </p:nvSpPr>
          <p:spPr bwMode="gray">
            <a:xfrm flipV="1">
              <a:off x="687" y="1804"/>
              <a:ext cx="87" cy="7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57" name="Oval 145"/>
            <p:cNvSpPr>
              <a:spLocks noChangeArrowheads="1"/>
            </p:cNvSpPr>
            <p:nvPr/>
          </p:nvSpPr>
          <p:spPr bwMode="gray">
            <a:xfrm>
              <a:off x="173" y="1839"/>
              <a:ext cx="82" cy="78"/>
            </a:xfrm>
            <a:prstGeom prst="ellipse">
              <a:avLst/>
            </a:prstGeom>
            <a:solidFill>
              <a:srgbClr val="FFFFFF">
                <a:alpha val="64999"/>
              </a:srgbClr>
            </a:solidFill>
            <a:ln w="9525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58" name="Line 146"/>
            <p:cNvSpPr>
              <a:spLocks noChangeShapeType="1"/>
            </p:cNvSpPr>
            <p:nvPr/>
          </p:nvSpPr>
          <p:spPr bwMode="gray">
            <a:xfrm>
              <a:off x="221" y="1908"/>
              <a:ext cx="70" cy="7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59" name="Line 147"/>
            <p:cNvSpPr>
              <a:spLocks noChangeShapeType="1"/>
            </p:cNvSpPr>
            <p:nvPr/>
          </p:nvSpPr>
          <p:spPr bwMode="gray">
            <a:xfrm flipH="1">
              <a:off x="550" y="2132"/>
              <a:ext cx="127" cy="3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60" name="Oval 148"/>
            <p:cNvSpPr>
              <a:spLocks noChangeArrowheads="1"/>
            </p:cNvSpPr>
            <p:nvPr/>
          </p:nvSpPr>
          <p:spPr bwMode="gray">
            <a:xfrm>
              <a:off x="493" y="2135"/>
              <a:ext cx="82" cy="78"/>
            </a:xfrm>
            <a:prstGeom prst="ellipse">
              <a:avLst/>
            </a:prstGeom>
            <a:solidFill>
              <a:srgbClr val="FFFFFF">
                <a:alpha val="64999"/>
              </a:srgbClr>
            </a:solidFill>
            <a:ln w="9525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61" name="Line 149"/>
            <p:cNvSpPr>
              <a:spLocks noChangeShapeType="1"/>
            </p:cNvSpPr>
            <p:nvPr/>
          </p:nvSpPr>
          <p:spPr bwMode="gray">
            <a:xfrm>
              <a:off x="727" y="2147"/>
              <a:ext cx="29" cy="3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62" name="Oval 150"/>
            <p:cNvSpPr>
              <a:spLocks noChangeArrowheads="1"/>
            </p:cNvSpPr>
            <p:nvPr/>
          </p:nvSpPr>
          <p:spPr bwMode="gray">
            <a:xfrm>
              <a:off x="740" y="2190"/>
              <a:ext cx="82" cy="78"/>
            </a:xfrm>
            <a:prstGeom prst="ellipse">
              <a:avLst/>
            </a:prstGeom>
            <a:solidFill>
              <a:srgbClr val="FFFFFF">
                <a:alpha val="64999"/>
              </a:srgbClr>
            </a:solidFill>
            <a:ln w="9525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063" name="Group 151"/>
          <p:cNvGrpSpPr>
            <a:grpSpLocks/>
          </p:cNvGrpSpPr>
          <p:nvPr/>
        </p:nvGrpSpPr>
        <p:grpSpPr bwMode="auto">
          <a:xfrm>
            <a:off x="5945188" y="4679950"/>
            <a:ext cx="415925" cy="450850"/>
            <a:chOff x="173" y="1670"/>
            <a:chExt cx="676" cy="727"/>
          </a:xfrm>
        </p:grpSpPr>
        <p:sp>
          <p:nvSpPr>
            <p:cNvPr id="39064" name="Oval 152"/>
            <p:cNvSpPr>
              <a:spLocks noChangeArrowheads="1"/>
            </p:cNvSpPr>
            <p:nvPr/>
          </p:nvSpPr>
          <p:spPr bwMode="gray">
            <a:xfrm>
              <a:off x="442" y="1670"/>
              <a:ext cx="111" cy="105"/>
            </a:xfrm>
            <a:prstGeom prst="ellipse">
              <a:avLst/>
            </a:prstGeom>
            <a:solidFill>
              <a:srgbClr val="FFFFFF">
                <a:alpha val="64999"/>
              </a:srgbClr>
            </a:solidFill>
            <a:ln w="9525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65" name="Oval 153"/>
            <p:cNvSpPr>
              <a:spLocks noChangeArrowheads="1"/>
            </p:cNvSpPr>
            <p:nvPr/>
          </p:nvSpPr>
          <p:spPr bwMode="gray">
            <a:xfrm>
              <a:off x="276" y="1958"/>
              <a:ext cx="157" cy="149"/>
            </a:xfrm>
            <a:prstGeom prst="ellipse">
              <a:avLst/>
            </a:prstGeom>
            <a:solidFill>
              <a:srgbClr val="FFFFFF">
                <a:alpha val="64999"/>
              </a:srgbClr>
            </a:solidFill>
            <a:ln w="9525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66" name="Oval 154"/>
            <p:cNvSpPr>
              <a:spLocks noChangeArrowheads="1"/>
            </p:cNvSpPr>
            <p:nvPr/>
          </p:nvSpPr>
          <p:spPr bwMode="gray">
            <a:xfrm>
              <a:off x="570" y="1845"/>
              <a:ext cx="117" cy="111"/>
            </a:xfrm>
            <a:prstGeom prst="ellipse">
              <a:avLst/>
            </a:prstGeom>
            <a:solidFill>
              <a:srgbClr val="FFFFFF">
                <a:alpha val="64999"/>
              </a:srgbClr>
            </a:solidFill>
            <a:ln w="9525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67" name="Oval 155"/>
            <p:cNvSpPr>
              <a:spLocks noChangeArrowheads="1"/>
            </p:cNvSpPr>
            <p:nvPr/>
          </p:nvSpPr>
          <p:spPr bwMode="gray">
            <a:xfrm>
              <a:off x="322" y="2319"/>
              <a:ext cx="82" cy="78"/>
            </a:xfrm>
            <a:prstGeom prst="ellipse">
              <a:avLst/>
            </a:prstGeom>
            <a:solidFill>
              <a:srgbClr val="FFFFFF">
                <a:alpha val="64999"/>
              </a:srgbClr>
            </a:solidFill>
            <a:ln w="9525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68" name="Line 156"/>
            <p:cNvSpPr>
              <a:spLocks noChangeShapeType="1"/>
            </p:cNvSpPr>
            <p:nvPr/>
          </p:nvSpPr>
          <p:spPr bwMode="gray">
            <a:xfrm>
              <a:off x="355" y="2106"/>
              <a:ext cx="0" cy="215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69" name="Line 157"/>
            <p:cNvSpPr>
              <a:spLocks noChangeShapeType="1"/>
            </p:cNvSpPr>
            <p:nvPr/>
          </p:nvSpPr>
          <p:spPr bwMode="gray">
            <a:xfrm flipV="1">
              <a:off x="413" y="1926"/>
              <a:ext cx="175" cy="5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70" name="Line 158"/>
            <p:cNvSpPr>
              <a:spLocks noChangeShapeType="1"/>
            </p:cNvSpPr>
            <p:nvPr/>
          </p:nvSpPr>
          <p:spPr bwMode="gray">
            <a:xfrm flipH="1" flipV="1">
              <a:off x="524" y="1757"/>
              <a:ext cx="69" cy="9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71" name="Oval 159"/>
            <p:cNvSpPr>
              <a:spLocks noChangeArrowheads="1"/>
            </p:cNvSpPr>
            <p:nvPr/>
          </p:nvSpPr>
          <p:spPr bwMode="gray">
            <a:xfrm>
              <a:off x="767" y="1769"/>
              <a:ext cx="82" cy="78"/>
            </a:xfrm>
            <a:prstGeom prst="ellipse">
              <a:avLst/>
            </a:prstGeom>
            <a:solidFill>
              <a:srgbClr val="FFFFFF">
                <a:alpha val="64999"/>
              </a:srgbClr>
            </a:solidFill>
            <a:ln w="9525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72" name="Oval 160"/>
            <p:cNvSpPr>
              <a:spLocks noChangeArrowheads="1"/>
            </p:cNvSpPr>
            <p:nvPr/>
          </p:nvSpPr>
          <p:spPr bwMode="gray">
            <a:xfrm>
              <a:off x="653" y="2069"/>
              <a:ext cx="94" cy="89"/>
            </a:xfrm>
            <a:prstGeom prst="ellipse">
              <a:avLst/>
            </a:prstGeom>
            <a:solidFill>
              <a:srgbClr val="FFFFFF">
                <a:alpha val="64999"/>
              </a:srgbClr>
            </a:solidFill>
            <a:ln w="9525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73" name="Line 161"/>
            <p:cNvSpPr>
              <a:spLocks noChangeShapeType="1"/>
            </p:cNvSpPr>
            <p:nvPr/>
          </p:nvSpPr>
          <p:spPr bwMode="gray">
            <a:xfrm>
              <a:off x="652" y="1955"/>
              <a:ext cx="29" cy="13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74" name="Line 162"/>
            <p:cNvSpPr>
              <a:spLocks noChangeShapeType="1"/>
            </p:cNvSpPr>
            <p:nvPr/>
          </p:nvSpPr>
          <p:spPr bwMode="gray">
            <a:xfrm flipV="1">
              <a:off x="687" y="1804"/>
              <a:ext cx="87" cy="7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75" name="Oval 163"/>
            <p:cNvSpPr>
              <a:spLocks noChangeArrowheads="1"/>
            </p:cNvSpPr>
            <p:nvPr/>
          </p:nvSpPr>
          <p:spPr bwMode="gray">
            <a:xfrm>
              <a:off x="173" y="1839"/>
              <a:ext cx="82" cy="78"/>
            </a:xfrm>
            <a:prstGeom prst="ellipse">
              <a:avLst/>
            </a:prstGeom>
            <a:solidFill>
              <a:srgbClr val="FFFFFF">
                <a:alpha val="64999"/>
              </a:srgbClr>
            </a:solidFill>
            <a:ln w="9525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76" name="Line 164"/>
            <p:cNvSpPr>
              <a:spLocks noChangeShapeType="1"/>
            </p:cNvSpPr>
            <p:nvPr/>
          </p:nvSpPr>
          <p:spPr bwMode="gray">
            <a:xfrm>
              <a:off x="221" y="1908"/>
              <a:ext cx="70" cy="7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77" name="Line 165"/>
            <p:cNvSpPr>
              <a:spLocks noChangeShapeType="1"/>
            </p:cNvSpPr>
            <p:nvPr/>
          </p:nvSpPr>
          <p:spPr bwMode="gray">
            <a:xfrm flipH="1">
              <a:off x="550" y="2132"/>
              <a:ext cx="127" cy="3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78" name="Oval 166"/>
            <p:cNvSpPr>
              <a:spLocks noChangeArrowheads="1"/>
            </p:cNvSpPr>
            <p:nvPr/>
          </p:nvSpPr>
          <p:spPr bwMode="gray">
            <a:xfrm>
              <a:off x="493" y="2135"/>
              <a:ext cx="82" cy="78"/>
            </a:xfrm>
            <a:prstGeom prst="ellipse">
              <a:avLst/>
            </a:prstGeom>
            <a:solidFill>
              <a:srgbClr val="FFFFFF">
                <a:alpha val="64999"/>
              </a:srgbClr>
            </a:solidFill>
            <a:ln w="9525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79" name="Line 167"/>
            <p:cNvSpPr>
              <a:spLocks noChangeShapeType="1"/>
            </p:cNvSpPr>
            <p:nvPr/>
          </p:nvSpPr>
          <p:spPr bwMode="gray">
            <a:xfrm>
              <a:off x="727" y="2147"/>
              <a:ext cx="29" cy="3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80" name="Oval 168"/>
            <p:cNvSpPr>
              <a:spLocks noChangeArrowheads="1"/>
            </p:cNvSpPr>
            <p:nvPr/>
          </p:nvSpPr>
          <p:spPr bwMode="gray">
            <a:xfrm>
              <a:off x="740" y="2190"/>
              <a:ext cx="82" cy="78"/>
            </a:xfrm>
            <a:prstGeom prst="ellipse">
              <a:avLst/>
            </a:prstGeom>
            <a:solidFill>
              <a:srgbClr val="FFFFFF">
                <a:alpha val="64999"/>
              </a:srgbClr>
            </a:solidFill>
            <a:ln w="9525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081" name="Group 169"/>
          <p:cNvGrpSpPr>
            <a:grpSpLocks/>
          </p:cNvGrpSpPr>
          <p:nvPr/>
        </p:nvGrpSpPr>
        <p:grpSpPr bwMode="auto">
          <a:xfrm rot="-109048">
            <a:off x="2641600" y="4554538"/>
            <a:ext cx="231775" cy="571500"/>
            <a:chOff x="3014" y="1374"/>
            <a:chExt cx="790" cy="2418"/>
          </a:xfrm>
        </p:grpSpPr>
        <p:sp>
          <p:nvSpPr>
            <p:cNvPr id="39082" name="Freeform 170"/>
            <p:cNvSpPr>
              <a:spLocks/>
            </p:cNvSpPr>
            <p:nvPr/>
          </p:nvSpPr>
          <p:spPr bwMode="gray">
            <a:xfrm>
              <a:off x="3036" y="2592"/>
              <a:ext cx="768" cy="1200"/>
            </a:xfrm>
            <a:custGeom>
              <a:avLst/>
              <a:gdLst/>
              <a:ahLst/>
              <a:cxnLst>
                <a:cxn ang="0">
                  <a:pos x="204" y="12"/>
                </a:cxn>
                <a:cxn ang="0">
                  <a:pos x="202" y="1084"/>
                </a:cxn>
                <a:cxn ang="0">
                  <a:pos x="0" y="1182"/>
                </a:cxn>
                <a:cxn ang="0">
                  <a:pos x="372" y="1194"/>
                </a:cxn>
                <a:cxn ang="0">
                  <a:pos x="750" y="1146"/>
                </a:cxn>
                <a:cxn ang="0">
                  <a:pos x="517" y="1067"/>
                </a:cxn>
                <a:cxn ang="0">
                  <a:pos x="504" y="0"/>
                </a:cxn>
                <a:cxn ang="0">
                  <a:pos x="204" y="12"/>
                </a:cxn>
              </a:cxnLst>
              <a:rect l="0" t="0" r="r" b="b"/>
              <a:pathLst>
                <a:path w="768" h="1200">
                  <a:moveTo>
                    <a:pt x="204" y="12"/>
                  </a:moveTo>
                  <a:lnTo>
                    <a:pt x="202" y="1084"/>
                  </a:lnTo>
                  <a:cubicBezTo>
                    <a:pt x="63" y="1127"/>
                    <a:pt x="13" y="1113"/>
                    <a:pt x="0" y="1182"/>
                  </a:cubicBezTo>
                  <a:cubicBezTo>
                    <a:pt x="0" y="1182"/>
                    <a:pt x="198" y="1194"/>
                    <a:pt x="372" y="1194"/>
                  </a:cubicBezTo>
                  <a:cubicBezTo>
                    <a:pt x="576" y="1182"/>
                    <a:pt x="768" y="1200"/>
                    <a:pt x="750" y="1146"/>
                  </a:cubicBezTo>
                  <a:cubicBezTo>
                    <a:pt x="732" y="1092"/>
                    <a:pt x="624" y="1080"/>
                    <a:pt x="517" y="1067"/>
                  </a:cubicBezTo>
                  <a:lnTo>
                    <a:pt x="504" y="0"/>
                  </a:lnTo>
                  <a:lnTo>
                    <a:pt x="204" y="12"/>
                  </a:lnTo>
                  <a:close/>
                </a:path>
              </a:pathLst>
            </a:custGeom>
            <a:solidFill>
              <a:srgbClr val="FFFFFF">
                <a:alpha val="60001"/>
              </a:srgbClr>
            </a:solidFill>
            <a:ln w="9525" cap="flat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83" name="Freeform 171"/>
            <p:cNvSpPr>
              <a:spLocks/>
            </p:cNvSpPr>
            <p:nvPr/>
          </p:nvSpPr>
          <p:spPr bwMode="gray">
            <a:xfrm>
              <a:off x="3014" y="3216"/>
              <a:ext cx="787" cy="126"/>
            </a:xfrm>
            <a:custGeom>
              <a:avLst/>
              <a:gdLst/>
              <a:ahLst/>
              <a:cxnLst>
                <a:cxn ang="0">
                  <a:pos x="262" y="24"/>
                </a:cxn>
                <a:cxn ang="0">
                  <a:pos x="28" y="60"/>
                </a:cxn>
                <a:cxn ang="0">
                  <a:pos x="430" y="114"/>
                </a:cxn>
                <a:cxn ang="0">
                  <a:pos x="778" y="30"/>
                </a:cxn>
                <a:cxn ang="0">
                  <a:pos x="484" y="0"/>
                </a:cxn>
                <a:cxn ang="0">
                  <a:pos x="262" y="24"/>
                </a:cxn>
              </a:cxnLst>
              <a:rect l="0" t="0" r="r" b="b"/>
              <a:pathLst>
                <a:path w="787" h="114">
                  <a:moveTo>
                    <a:pt x="262" y="24"/>
                  </a:moveTo>
                  <a:cubicBezTo>
                    <a:pt x="262" y="24"/>
                    <a:pt x="0" y="45"/>
                    <a:pt x="28" y="60"/>
                  </a:cubicBezTo>
                  <a:cubicBezTo>
                    <a:pt x="56" y="75"/>
                    <a:pt x="46" y="114"/>
                    <a:pt x="430" y="114"/>
                  </a:cubicBezTo>
                  <a:cubicBezTo>
                    <a:pt x="555" y="109"/>
                    <a:pt x="769" y="49"/>
                    <a:pt x="778" y="30"/>
                  </a:cubicBezTo>
                  <a:cubicBezTo>
                    <a:pt x="787" y="11"/>
                    <a:pt x="570" y="1"/>
                    <a:pt x="484" y="0"/>
                  </a:cubicBezTo>
                  <a:lnTo>
                    <a:pt x="262" y="24"/>
                  </a:lnTo>
                  <a:close/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84" name="Freeform 172"/>
            <p:cNvSpPr>
              <a:spLocks/>
            </p:cNvSpPr>
            <p:nvPr/>
          </p:nvSpPr>
          <p:spPr bwMode="gray">
            <a:xfrm>
              <a:off x="3216" y="1956"/>
              <a:ext cx="366" cy="1332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102" y="102"/>
                </a:cxn>
                <a:cxn ang="0">
                  <a:pos x="0" y="204"/>
                </a:cxn>
                <a:cxn ang="0">
                  <a:pos x="0" y="1296"/>
                </a:cxn>
                <a:cxn ang="0">
                  <a:pos x="174" y="1320"/>
                </a:cxn>
                <a:cxn ang="0">
                  <a:pos x="366" y="1290"/>
                </a:cxn>
                <a:cxn ang="0">
                  <a:pos x="336" y="192"/>
                </a:cxn>
                <a:cxn ang="0">
                  <a:pos x="222" y="102"/>
                </a:cxn>
                <a:cxn ang="0">
                  <a:pos x="216" y="0"/>
                </a:cxn>
                <a:cxn ang="0">
                  <a:pos x="102" y="0"/>
                </a:cxn>
              </a:cxnLst>
              <a:rect l="0" t="0" r="r" b="b"/>
              <a:pathLst>
                <a:path w="366" h="1332">
                  <a:moveTo>
                    <a:pt x="102" y="0"/>
                  </a:moveTo>
                  <a:lnTo>
                    <a:pt x="102" y="102"/>
                  </a:lnTo>
                  <a:lnTo>
                    <a:pt x="0" y="204"/>
                  </a:lnTo>
                  <a:lnTo>
                    <a:pt x="0" y="1296"/>
                  </a:lnTo>
                  <a:cubicBezTo>
                    <a:pt x="90" y="1332"/>
                    <a:pt x="113" y="1321"/>
                    <a:pt x="174" y="1320"/>
                  </a:cubicBezTo>
                  <a:cubicBezTo>
                    <a:pt x="235" y="1319"/>
                    <a:pt x="324" y="1320"/>
                    <a:pt x="366" y="1290"/>
                  </a:cubicBezTo>
                  <a:lnTo>
                    <a:pt x="336" y="192"/>
                  </a:lnTo>
                  <a:lnTo>
                    <a:pt x="222" y="102"/>
                  </a:lnTo>
                  <a:lnTo>
                    <a:pt x="216" y="0"/>
                  </a:lnTo>
                  <a:lnTo>
                    <a:pt x="102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85" name="Line 173"/>
            <p:cNvSpPr>
              <a:spLocks noChangeShapeType="1"/>
            </p:cNvSpPr>
            <p:nvPr/>
          </p:nvSpPr>
          <p:spPr bwMode="gray">
            <a:xfrm>
              <a:off x="3216" y="2256"/>
              <a:ext cx="168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86" name="Line 174"/>
            <p:cNvSpPr>
              <a:spLocks noChangeShapeType="1"/>
            </p:cNvSpPr>
            <p:nvPr/>
          </p:nvSpPr>
          <p:spPr bwMode="gray">
            <a:xfrm>
              <a:off x="3216" y="2424"/>
              <a:ext cx="168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87" name="Line 175"/>
            <p:cNvSpPr>
              <a:spLocks noChangeShapeType="1"/>
            </p:cNvSpPr>
            <p:nvPr/>
          </p:nvSpPr>
          <p:spPr bwMode="gray">
            <a:xfrm>
              <a:off x="3216" y="2574"/>
              <a:ext cx="168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88" name="Line 176"/>
            <p:cNvSpPr>
              <a:spLocks noChangeShapeType="1"/>
            </p:cNvSpPr>
            <p:nvPr/>
          </p:nvSpPr>
          <p:spPr bwMode="gray">
            <a:xfrm>
              <a:off x="3216" y="2736"/>
              <a:ext cx="168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89" name="Line 177"/>
            <p:cNvSpPr>
              <a:spLocks noChangeShapeType="1"/>
            </p:cNvSpPr>
            <p:nvPr/>
          </p:nvSpPr>
          <p:spPr bwMode="gray">
            <a:xfrm>
              <a:off x="3216" y="2880"/>
              <a:ext cx="168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90" name="Line 178"/>
            <p:cNvSpPr>
              <a:spLocks noChangeShapeType="1"/>
            </p:cNvSpPr>
            <p:nvPr/>
          </p:nvSpPr>
          <p:spPr bwMode="gray">
            <a:xfrm>
              <a:off x="3222" y="2940"/>
              <a:ext cx="90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91" name="Line 179"/>
            <p:cNvSpPr>
              <a:spLocks noChangeShapeType="1"/>
            </p:cNvSpPr>
            <p:nvPr/>
          </p:nvSpPr>
          <p:spPr bwMode="gray">
            <a:xfrm>
              <a:off x="3222" y="2976"/>
              <a:ext cx="90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92" name="Line 180"/>
            <p:cNvSpPr>
              <a:spLocks noChangeShapeType="1"/>
            </p:cNvSpPr>
            <p:nvPr/>
          </p:nvSpPr>
          <p:spPr bwMode="gray">
            <a:xfrm>
              <a:off x="3222" y="3024"/>
              <a:ext cx="90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93" name="Line 181"/>
            <p:cNvSpPr>
              <a:spLocks noChangeShapeType="1"/>
            </p:cNvSpPr>
            <p:nvPr/>
          </p:nvSpPr>
          <p:spPr bwMode="gray">
            <a:xfrm>
              <a:off x="3222" y="2766"/>
              <a:ext cx="90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94" name="Line 182"/>
            <p:cNvSpPr>
              <a:spLocks noChangeShapeType="1"/>
            </p:cNvSpPr>
            <p:nvPr/>
          </p:nvSpPr>
          <p:spPr bwMode="gray">
            <a:xfrm>
              <a:off x="3222" y="2802"/>
              <a:ext cx="90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95" name="Line 183"/>
            <p:cNvSpPr>
              <a:spLocks noChangeShapeType="1"/>
            </p:cNvSpPr>
            <p:nvPr/>
          </p:nvSpPr>
          <p:spPr bwMode="gray">
            <a:xfrm>
              <a:off x="3222" y="2850"/>
              <a:ext cx="90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96" name="Line 184"/>
            <p:cNvSpPr>
              <a:spLocks noChangeShapeType="1"/>
            </p:cNvSpPr>
            <p:nvPr/>
          </p:nvSpPr>
          <p:spPr bwMode="gray">
            <a:xfrm>
              <a:off x="3222" y="2604"/>
              <a:ext cx="90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97" name="Line 185"/>
            <p:cNvSpPr>
              <a:spLocks noChangeShapeType="1"/>
            </p:cNvSpPr>
            <p:nvPr/>
          </p:nvSpPr>
          <p:spPr bwMode="gray">
            <a:xfrm>
              <a:off x="3222" y="2640"/>
              <a:ext cx="90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98" name="Line 186"/>
            <p:cNvSpPr>
              <a:spLocks noChangeShapeType="1"/>
            </p:cNvSpPr>
            <p:nvPr/>
          </p:nvSpPr>
          <p:spPr bwMode="gray">
            <a:xfrm>
              <a:off x="3222" y="2688"/>
              <a:ext cx="90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99" name="Line 187"/>
            <p:cNvSpPr>
              <a:spLocks noChangeShapeType="1"/>
            </p:cNvSpPr>
            <p:nvPr/>
          </p:nvSpPr>
          <p:spPr bwMode="gray">
            <a:xfrm>
              <a:off x="3222" y="2460"/>
              <a:ext cx="90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100" name="Line 188"/>
            <p:cNvSpPr>
              <a:spLocks noChangeShapeType="1"/>
            </p:cNvSpPr>
            <p:nvPr/>
          </p:nvSpPr>
          <p:spPr bwMode="gray">
            <a:xfrm>
              <a:off x="3222" y="2496"/>
              <a:ext cx="90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101" name="Line 189"/>
            <p:cNvSpPr>
              <a:spLocks noChangeShapeType="1"/>
            </p:cNvSpPr>
            <p:nvPr/>
          </p:nvSpPr>
          <p:spPr bwMode="gray">
            <a:xfrm>
              <a:off x="3222" y="2544"/>
              <a:ext cx="90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102" name="Line 190"/>
            <p:cNvSpPr>
              <a:spLocks noChangeShapeType="1"/>
            </p:cNvSpPr>
            <p:nvPr/>
          </p:nvSpPr>
          <p:spPr bwMode="gray">
            <a:xfrm>
              <a:off x="3222" y="2292"/>
              <a:ext cx="90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103" name="Line 191"/>
            <p:cNvSpPr>
              <a:spLocks noChangeShapeType="1"/>
            </p:cNvSpPr>
            <p:nvPr/>
          </p:nvSpPr>
          <p:spPr bwMode="gray">
            <a:xfrm>
              <a:off x="3222" y="2328"/>
              <a:ext cx="90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104" name="Line 192"/>
            <p:cNvSpPr>
              <a:spLocks noChangeShapeType="1"/>
            </p:cNvSpPr>
            <p:nvPr/>
          </p:nvSpPr>
          <p:spPr bwMode="gray">
            <a:xfrm>
              <a:off x="3222" y="2376"/>
              <a:ext cx="90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105" name="Line 193"/>
            <p:cNvSpPr>
              <a:spLocks noChangeShapeType="1"/>
            </p:cNvSpPr>
            <p:nvPr/>
          </p:nvSpPr>
          <p:spPr bwMode="gray">
            <a:xfrm>
              <a:off x="3366" y="1374"/>
              <a:ext cx="6" cy="582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106" name="Line 194"/>
            <p:cNvSpPr>
              <a:spLocks noChangeShapeType="1"/>
            </p:cNvSpPr>
            <p:nvPr/>
          </p:nvSpPr>
          <p:spPr bwMode="gray">
            <a:xfrm>
              <a:off x="3324" y="1986"/>
              <a:ext cx="102" cy="0"/>
            </a:xfrm>
            <a:prstGeom prst="line">
              <a:avLst/>
            </a:prstGeom>
            <a:noFill/>
            <a:ln w="57150" cmpd="thinThick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107" name="Group 195"/>
          <p:cNvGrpSpPr>
            <a:grpSpLocks/>
          </p:cNvGrpSpPr>
          <p:nvPr/>
        </p:nvGrpSpPr>
        <p:grpSpPr bwMode="auto">
          <a:xfrm rot="-109048">
            <a:off x="6721475" y="4597400"/>
            <a:ext cx="215900" cy="536575"/>
            <a:chOff x="3014" y="1374"/>
            <a:chExt cx="790" cy="2418"/>
          </a:xfrm>
        </p:grpSpPr>
        <p:sp>
          <p:nvSpPr>
            <p:cNvPr id="39108" name="Freeform 196"/>
            <p:cNvSpPr>
              <a:spLocks/>
            </p:cNvSpPr>
            <p:nvPr/>
          </p:nvSpPr>
          <p:spPr bwMode="gray">
            <a:xfrm>
              <a:off x="3036" y="2592"/>
              <a:ext cx="768" cy="1200"/>
            </a:xfrm>
            <a:custGeom>
              <a:avLst/>
              <a:gdLst/>
              <a:ahLst/>
              <a:cxnLst>
                <a:cxn ang="0">
                  <a:pos x="204" y="12"/>
                </a:cxn>
                <a:cxn ang="0">
                  <a:pos x="202" y="1084"/>
                </a:cxn>
                <a:cxn ang="0">
                  <a:pos x="0" y="1182"/>
                </a:cxn>
                <a:cxn ang="0">
                  <a:pos x="372" y="1194"/>
                </a:cxn>
                <a:cxn ang="0">
                  <a:pos x="750" y="1146"/>
                </a:cxn>
                <a:cxn ang="0">
                  <a:pos x="517" y="1067"/>
                </a:cxn>
                <a:cxn ang="0">
                  <a:pos x="504" y="0"/>
                </a:cxn>
                <a:cxn ang="0">
                  <a:pos x="204" y="12"/>
                </a:cxn>
              </a:cxnLst>
              <a:rect l="0" t="0" r="r" b="b"/>
              <a:pathLst>
                <a:path w="768" h="1200">
                  <a:moveTo>
                    <a:pt x="204" y="12"/>
                  </a:moveTo>
                  <a:lnTo>
                    <a:pt x="202" y="1084"/>
                  </a:lnTo>
                  <a:cubicBezTo>
                    <a:pt x="63" y="1127"/>
                    <a:pt x="13" y="1113"/>
                    <a:pt x="0" y="1182"/>
                  </a:cubicBezTo>
                  <a:cubicBezTo>
                    <a:pt x="0" y="1182"/>
                    <a:pt x="198" y="1194"/>
                    <a:pt x="372" y="1194"/>
                  </a:cubicBezTo>
                  <a:cubicBezTo>
                    <a:pt x="576" y="1182"/>
                    <a:pt x="768" y="1200"/>
                    <a:pt x="750" y="1146"/>
                  </a:cubicBezTo>
                  <a:cubicBezTo>
                    <a:pt x="732" y="1092"/>
                    <a:pt x="624" y="1080"/>
                    <a:pt x="517" y="1067"/>
                  </a:cubicBezTo>
                  <a:lnTo>
                    <a:pt x="504" y="0"/>
                  </a:lnTo>
                  <a:lnTo>
                    <a:pt x="204" y="12"/>
                  </a:lnTo>
                  <a:close/>
                </a:path>
              </a:pathLst>
            </a:custGeom>
            <a:solidFill>
              <a:srgbClr val="FFFFFF">
                <a:alpha val="60001"/>
              </a:srgbClr>
            </a:solidFill>
            <a:ln w="9525" cap="flat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109" name="Freeform 197"/>
            <p:cNvSpPr>
              <a:spLocks/>
            </p:cNvSpPr>
            <p:nvPr/>
          </p:nvSpPr>
          <p:spPr bwMode="gray">
            <a:xfrm>
              <a:off x="3014" y="3216"/>
              <a:ext cx="787" cy="126"/>
            </a:xfrm>
            <a:custGeom>
              <a:avLst/>
              <a:gdLst/>
              <a:ahLst/>
              <a:cxnLst>
                <a:cxn ang="0">
                  <a:pos x="262" y="24"/>
                </a:cxn>
                <a:cxn ang="0">
                  <a:pos x="28" y="60"/>
                </a:cxn>
                <a:cxn ang="0">
                  <a:pos x="430" y="114"/>
                </a:cxn>
                <a:cxn ang="0">
                  <a:pos x="778" y="30"/>
                </a:cxn>
                <a:cxn ang="0">
                  <a:pos x="484" y="0"/>
                </a:cxn>
                <a:cxn ang="0">
                  <a:pos x="262" y="24"/>
                </a:cxn>
              </a:cxnLst>
              <a:rect l="0" t="0" r="r" b="b"/>
              <a:pathLst>
                <a:path w="787" h="114">
                  <a:moveTo>
                    <a:pt x="262" y="24"/>
                  </a:moveTo>
                  <a:cubicBezTo>
                    <a:pt x="262" y="24"/>
                    <a:pt x="0" y="45"/>
                    <a:pt x="28" y="60"/>
                  </a:cubicBezTo>
                  <a:cubicBezTo>
                    <a:pt x="56" y="75"/>
                    <a:pt x="46" y="114"/>
                    <a:pt x="430" y="114"/>
                  </a:cubicBezTo>
                  <a:cubicBezTo>
                    <a:pt x="555" y="109"/>
                    <a:pt x="769" y="49"/>
                    <a:pt x="778" y="30"/>
                  </a:cubicBezTo>
                  <a:cubicBezTo>
                    <a:pt x="787" y="11"/>
                    <a:pt x="570" y="1"/>
                    <a:pt x="484" y="0"/>
                  </a:cubicBezTo>
                  <a:lnTo>
                    <a:pt x="262" y="24"/>
                  </a:lnTo>
                  <a:close/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110" name="Freeform 198"/>
            <p:cNvSpPr>
              <a:spLocks/>
            </p:cNvSpPr>
            <p:nvPr/>
          </p:nvSpPr>
          <p:spPr bwMode="gray">
            <a:xfrm>
              <a:off x="3216" y="1956"/>
              <a:ext cx="366" cy="1332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102" y="102"/>
                </a:cxn>
                <a:cxn ang="0">
                  <a:pos x="0" y="204"/>
                </a:cxn>
                <a:cxn ang="0">
                  <a:pos x="0" y="1296"/>
                </a:cxn>
                <a:cxn ang="0">
                  <a:pos x="174" y="1320"/>
                </a:cxn>
                <a:cxn ang="0">
                  <a:pos x="366" y="1290"/>
                </a:cxn>
                <a:cxn ang="0">
                  <a:pos x="336" y="192"/>
                </a:cxn>
                <a:cxn ang="0">
                  <a:pos x="222" y="102"/>
                </a:cxn>
                <a:cxn ang="0">
                  <a:pos x="216" y="0"/>
                </a:cxn>
                <a:cxn ang="0">
                  <a:pos x="102" y="0"/>
                </a:cxn>
              </a:cxnLst>
              <a:rect l="0" t="0" r="r" b="b"/>
              <a:pathLst>
                <a:path w="366" h="1332">
                  <a:moveTo>
                    <a:pt x="102" y="0"/>
                  </a:moveTo>
                  <a:lnTo>
                    <a:pt x="102" y="102"/>
                  </a:lnTo>
                  <a:lnTo>
                    <a:pt x="0" y="204"/>
                  </a:lnTo>
                  <a:lnTo>
                    <a:pt x="0" y="1296"/>
                  </a:lnTo>
                  <a:cubicBezTo>
                    <a:pt x="90" y="1332"/>
                    <a:pt x="113" y="1321"/>
                    <a:pt x="174" y="1320"/>
                  </a:cubicBezTo>
                  <a:cubicBezTo>
                    <a:pt x="235" y="1319"/>
                    <a:pt x="324" y="1320"/>
                    <a:pt x="366" y="1290"/>
                  </a:cubicBezTo>
                  <a:lnTo>
                    <a:pt x="336" y="192"/>
                  </a:lnTo>
                  <a:lnTo>
                    <a:pt x="222" y="102"/>
                  </a:lnTo>
                  <a:lnTo>
                    <a:pt x="216" y="0"/>
                  </a:lnTo>
                  <a:lnTo>
                    <a:pt x="102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111" name="Line 199"/>
            <p:cNvSpPr>
              <a:spLocks noChangeShapeType="1"/>
            </p:cNvSpPr>
            <p:nvPr/>
          </p:nvSpPr>
          <p:spPr bwMode="gray">
            <a:xfrm>
              <a:off x="3216" y="2256"/>
              <a:ext cx="168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112" name="Line 200"/>
            <p:cNvSpPr>
              <a:spLocks noChangeShapeType="1"/>
            </p:cNvSpPr>
            <p:nvPr/>
          </p:nvSpPr>
          <p:spPr bwMode="gray">
            <a:xfrm>
              <a:off x="3216" y="2424"/>
              <a:ext cx="168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113" name="Line 201"/>
            <p:cNvSpPr>
              <a:spLocks noChangeShapeType="1"/>
            </p:cNvSpPr>
            <p:nvPr/>
          </p:nvSpPr>
          <p:spPr bwMode="gray">
            <a:xfrm>
              <a:off x="3216" y="2574"/>
              <a:ext cx="168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114" name="Line 202"/>
            <p:cNvSpPr>
              <a:spLocks noChangeShapeType="1"/>
            </p:cNvSpPr>
            <p:nvPr/>
          </p:nvSpPr>
          <p:spPr bwMode="gray">
            <a:xfrm>
              <a:off x="3216" y="2736"/>
              <a:ext cx="168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115" name="Line 203"/>
            <p:cNvSpPr>
              <a:spLocks noChangeShapeType="1"/>
            </p:cNvSpPr>
            <p:nvPr/>
          </p:nvSpPr>
          <p:spPr bwMode="gray">
            <a:xfrm>
              <a:off x="3216" y="2880"/>
              <a:ext cx="168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116" name="Line 204"/>
            <p:cNvSpPr>
              <a:spLocks noChangeShapeType="1"/>
            </p:cNvSpPr>
            <p:nvPr/>
          </p:nvSpPr>
          <p:spPr bwMode="gray">
            <a:xfrm>
              <a:off x="3222" y="2940"/>
              <a:ext cx="90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117" name="Line 205"/>
            <p:cNvSpPr>
              <a:spLocks noChangeShapeType="1"/>
            </p:cNvSpPr>
            <p:nvPr/>
          </p:nvSpPr>
          <p:spPr bwMode="gray">
            <a:xfrm>
              <a:off x="3222" y="2976"/>
              <a:ext cx="90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118" name="Line 206"/>
            <p:cNvSpPr>
              <a:spLocks noChangeShapeType="1"/>
            </p:cNvSpPr>
            <p:nvPr/>
          </p:nvSpPr>
          <p:spPr bwMode="gray">
            <a:xfrm>
              <a:off x="3222" y="3024"/>
              <a:ext cx="90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119" name="Line 207"/>
            <p:cNvSpPr>
              <a:spLocks noChangeShapeType="1"/>
            </p:cNvSpPr>
            <p:nvPr/>
          </p:nvSpPr>
          <p:spPr bwMode="gray">
            <a:xfrm>
              <a:off x="3222" y="2766"/>
              <a:ext cx="90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120" name="Line 208"/>
            <p:cNvSpPr>
              <a:spLocks noChangeShapeType="1"/>
            </p:cNvSpPr>
            <p:nvPr/>
          </p:nvSpPr>
          <p:spPr bwMode="gray">
            <a:xfrm>
              <a:off x="3222" y="2802"/>
              <a:ext cx="90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121" name="Line 209"/>
            <p:cNvSpPr>
              <a:spLocks noChangeShapeType="1"/>
            </p:cNvSpPr>
            <p:nvPr/>
          </p:nvSpPr>
          <p:spPr bwMode="gray">
            <a:xfrm>
              <a:off x="3222" y="2850"/>
              <a:ext cx="90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122" name="Line 210"/>
            <p:cNvSpPr>
              <a:spLocks noChangeShapeType="1"/>
            </p:cNvSpPr>
            <p:nvPr/>
          </p:nvSpPr>
          <p:spPr bwMode="gray">
            <a:xfrm>
              <a:off x="3222" y="2604"/>
              <a:ext cx="90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123" name="Line 211"/>
            <p:cNvSpPr>
              <a:spLocks noChangeShapeType="1"/>
            </p:cNvSpPr>
            <p:nvPr/>
          </p:nvSpPr>
          <p:spPr bwMode="gray">
            <a:xfrm>
              <a:off x="3222" y="2640"/>
              <a:ext cx="90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124" name="Line 212"/>
            <p:cNvSpPr>
              <a:spLocks noChangeShapeType="1"/>
            </p:cNvSpPr>
            <p:nvPr/>
          </p:nvSpPr>
          <p:spPr bwMode="gray">
            <a:xfrm>
              <a:off x="3222" y="2688"/>
              <a:ext cx="90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125" name="Line 213"/>
            <p:cNvSpPr>
              <a:spLocks noChangeShapeType="1"/>
            </p:cNvSpPr>
            <p:nvPr/>
          </p:nvSpPr>
          <p:spPr bwMode="gray">
            <a:xfrm>
              <a:off x="3222" y="2460"/>
              <a:ext cx="90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126" name="Line 214"/>
            <p:cNvSpPr>
              <a:spLocks noChangeShapeType="1"/>
            </p:cNvSpPr>
            <p:nvPr/>
          </p:nvSpPr>
          <p:spPr bwMode="gray">
            <a:xfrm>
              <a:off x="3222" y="2496"/>
              <a:ext cx="90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127" name="Line 215"/>
            <p:cNvSpPr>
              <a:spLocks noChangeShapeType="1"/>
            </p:cNvSpPr>
            <p:nvPr/>
          </p:nvSpPr>
          <p:spPr bwMode="gray">
            <a:xfrm>
              <a:off x="3222" y="2544"/>
              <a:ext cx="90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128" name="Line 216"/>
            <p:cNvSpPr>
              <a:spLocks noChangeShapeType="1"/>
            </p:cNvSpPr>
            <p:nvPr/>
          </p:nvSpPr>
          <p:spPr bwMode="gray">
            <a:xfrm>
              <a:off x="3222" y="2292"/>
              <a:ext cx="90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129" name="Line 217"/>
            <p:cNvSpPr>
              <a:spLocks noChangeShapeType="1"/>
            </p:cNvSpPr>
            <p:nvPr/>
          </p:nvSpPr>
          <p:spPr bwMode="gray">
            <a:xfrm>
              <a:off x="3222" y="2328"/>
              <a:ext cx="90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130" name="Line 218"/>
            <p:cNvSpPr>
              <a:spLocks noChangeShapeType="1"/>
            </p:cNvSpPr>
            <p:nvPr/>
          </p:nvSpPr>
          <p:spPr bwMode="gray">
            <a:xfrm>
              <a:off x="3222" y="2376"/>
              <a:ext cx="90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131" name="Line 219"/>
            <p:cNvSpPr>
              <a:spLocks noChangeShapeType="1"/>
            </p:cNvSpPr>
            <p:nvPr/>
          </p:nvSpPr>
          <p:spPr bwMode="gray">
            <a:xfrm>
              <a:off x="3366" y="1374"/>
              <a:ext cx="6" cy="582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132" name="Line 220"/>
            <p:cNvSpPr>
              <a:spLocks noChangeShapeType="1"/>
            </p:cNvSpPr>
            <p:nvPr/>
          </p:nvSpPr>
          <p:spPr bwMode="gray">
            <a:xfrm>
              <a:off x="3324" y="1986"/>
              <a:ext cx="102" cy="0"/>
            </a:xfrm>
            <a:prstGeom prst="line">
              <a:avLst/>
            </a:prstGeom>
            <a:noFill/>
            <a:ln w="57150" cmpd="thinThick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133" name="Group 221"/>
          <p:cNvGrpSpPr>
            <a:grpSpLocks/>
          </p:cNvGrpSpPr>
          <p:nvPr/>
        </p:nvGrpSpPr>
        <p:grpSpPr bwMode="auto">
          <a:xfrm>
            <a:off x="3757613" y="4660900"/>
            <a:ext cx="611187" cy="485775"/>
            <a:chOff x="4719" y="3288"/>
            <a:chExt cx="542" cy="344"/>
          </a:xfrm>
        </p:grpSpPr>
        <p:sp>
          <p:nvSpPr>
            <p:cNvPr id="39134" name="Freeform 222" descr="circuler_11"/>
            <p:cNvSpPr>
              <a:spLocks/>
            </p:cNvSpPr>
            <p:nvPr/>
          </p:nvSpPr>
          <p:spPr bwMode="gray">
            <a:xfrm flipH="1">
              <a:off x="4719" y="3358"/>
              <a:ext cx="273" cy="274"/>
            </a:xfrm>
            <a:custGeom>
              <a:avLst/>
              <a:gdLst/>
              <a:ahLst/>
              <a:cxnLst>
                <a:cxn ang="0">
                  <a:pos x="1176" y="0"/>
                </a:cxn>
                <a:cxn ang="0">
                  <a:pos x="1316" y="180"/>
                </a:cxn>
                <a:cxn ang="0">
                  <a:pos x="1448" y="0"/>
                </a:cxn>
                <a:cxn ang="0">
                  <a:pos x="2504" y="0"/>
                </a:cxn>
                <a:cxn ang="0">
                  <a:pos x="2610" y="146"/>
                </a:cxn>
                <a:cxn ang="0">
                  <a:pos x="2492" y="312"/>
                </a:cxn>
                <a:cxn ang="0">
                  <a:pos x="1716" y="312"/>
                </a:cxn>
                <a:cxn ang="0">
                  <a:pos x="2180" y="2278"/>
                </a:cxn>
                <a:cxn ang="0">
                  <a:pos x="2048" y="2586"/>
                </a:cxn>
                <a:cxn ang="0">
                  <a:pos x="1770" y="2454"/>
                </a:cxn>
                <a:cxn ang="0">
                  <a:pos x="1592" y="1864"/>
                </a:cxn>
                <a:cxn ang="0">
                  <a:pos x="1304" y="1494"/>
                </a:cxn>
                <a:cxn ang="0">
                  <a:pos x="1006" y="1888"/>
                </a:cxn>
                <a:cxn ang="0">
                  <a:pos x="856" y="2396"/>
                </a:cxn>
                <a:cxn ang="0">
                  <a:pos x="570" y="2596"/>
                </a:cxn>
                <a:cxn ang="0">
                  <a:pos x="440" y="2256"/>
                </a:cxn>
                <a:cxn ang="0">
                  <a:pos x="906" y="310"/>
                </a:cxn>
                <a:cxn ang="0">
                  <a:pos x="148" y="310"/>
                </a:cxn>
                <a:cxn ang="0">
                  <a:pos x="2" y="174"/>
                </a:cxn>
                <a:cxn ang="0">
                  <a:pos x="148" y="2"/>
                </a:cxn>
                <a:cxn ang="0">
                  <a:pos x="1176" y="0"/>
                </a:cxn>
              </a:cxnLst>
              <a:rect l="0" t="0" r="r" b="b"/>
              <a:pathLst>
                <a:path w="2614" h="2630">
                  <a:moveTo>
                    <a:pt x="1176" y="0"/>
                  </a:moveTo>
                  <a:cubicBezTo>
                    <a:pt x="1196" y="78"/>
                    <a:pt x="1274" y="182"/>
                    <a:pt x="1316" y="180"/>
                  </a:cubicBezTo>
                  <a:cubicBezTo>
                    <a:pt x="1358" y="178"/>
                    <a:pt x="1412" y="78"/>
                    <a:pt x="1448" y="0"/>
                  </a:cubicBezTo>
                  <a:cubicBezTo>
                    <a:pt x="1976" y="0"/>
                    <a:pt x="2504" y="0"/>
                    <a:pt x="2504" y="0"/>
                  </a:cubicBezTo>
                  <a:cubicBezTo>
                    <a:pt x="2576" y="4"/>
                    <a:pt x="2612" y="94"/>
                    <a:pt x="2610" y="146"/>
                  </a:cubicBezTo>
                  <a:cubicBezTo>
                    <a:pt x="2610" y="194"/>
                    <a:pt x="2614" y="294"/>
                    <a:pt x="2492" y="312"/>
                  </a:cubicBezTo>
                  <a:cubicBezTo>
                    <a:pt x="2104" y="312"/>
                    <a:pt x="1716" y="312"/>
                    <a:pt x="1716" y="312"/>
                  </a:cubicBezTo>
                  <a:lnTo>
                    <a:pt x="2180" y="2278"/>
                  </a:lnTo>
                  <a:cubicBezTo>
                    <a:pt x="2210" y="2506"/>
                    <a:pt x="2116" y="2574"/>
                    <a:pt x="2048" y="2586"/>
                  </a:cubicBezTo>
                  <a:cubicBezTo>
                    <a:pt x="1982" y="2614"/>
                    <a:pt x="1826" y="2600"/>
                    <a:pt x="1770" y="2454"/>
                  </a:cubicBezTo>
                  <a:cubicBezTo>
                    <a:pt x="1681" y="2159"/>
                    <a:pt x="1592" y="1864"/>
                    <a:pt x="1592" y="1864"/>
                  </a:cubicBezTo>
                  <a:cubicBezTo>
                    <a:pt x="1520" y="1604"/>
                    <a:pt x="1380" y="1490"/>
                    <a:pt x="1304" y="1494"/>
                  </a:cubicBezTo>
                  <a:cubicBezTo>
                    <a:pt x="1164" y="1510"/>
                    <a:pt x="1062" y="1698"/>
                    <a:pt x="1006" y="1888"/>
                  </a:cubicBezTo>
                  <a:cubicBezTo>
                    <a:pt x="910" y="2176"/>
                    <a:pt x="900" y="2302"/>
                    <a:pt x="856" y="2396"/>
                  </a:cubicBezTo>
                  <a:cubicBezTo>
                    <a:pt x="816" y="2508"/>
                    <a:pt x="720" y="2630"/>
                    <a:pt x="570" y="2596"/>
                  </a:cubicBezTo>
                  <a:cubicBezTo>
                    <a:pt x="506" y="2564"/>
                    <a:pt x="376" y="2548"/>
                    <a:pt x="440" y="2256"/>
                  </a:cubicBezTo>
                  <a:lnTo>
                    <a:pt x="906" y="310"/>
                  </a:lnTo>
                  <a:lnTo>
                    <a:pt x="148" y="310"/>
                  </a:lnTo>
                  <a:cubicBezTo>
                    <a:pt x="48" y="304"/>
                    <a:pt x="7" y="226"/>
                    <a:pt x="2" y="174"/>
                  </a:cubicBezTo>
                  <a:cubicBezTo>
                    <a:pt x="0" y="118"/>
                    <a:pt x="20" y="0"/>
                    <a:pt x="148" y="2"/>
                  </a:cubicBezTo>
                  <a:cubicBezTo>
                    <a:pt x="342" y="2"/>
                    <a:pt x="1176" y="0"/>
                    <a:pt x="1176" y="0"/>
                  </a:cubicBezTo>
                  <a:close/>
                </a:path>
              </a:pathLst>
            </a:custGeom>
            <a:noFill/>
            <a:ln w="19050" cmpd="sng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135" name="Oval 223" descr="circuler_11"/>
            <p:cNvSpPr>
              <a:spLocks noChangeArrowheads="1"/>
            </p:cNvSpPr>
            <p:nvPr/>
          </p:nvSpPr>
          <p:spPr bwMode="gray">
            <a:xfrm flipH="1">
              <a:off x="4818" y="3288"/>
              <a:ext cx="73" cy="72"/>
            </a:xfrm>
            <a:prstGeom prst="ellips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136" name="Freeform 224" descr="circuler_11"/>
            <p:cNvSpPr>
              <a:spLocks/>
            </p:cNvSpPr>
            <p:nvPr/>
          </p:nvSpPr>
          <p:spPr bwMode="gray">
            <a:xfrm>
              <a:off x="5000" y="3363"/>
              <a:ext cx="261" cy="263"/>
            </a:xfrm>
            <a:custGeom>
              <a:avLst/>
              <a:gdLst/>
              <a:ahLst/>
              <a:cxnLst>
                <a:cxn ang="0">
                  <a:pos x="1100" y="0"/>
                </a:cxn>
                <a:cxn ang="0">
                  <a:pos x="1316" y="180"/>
                </a:cxn>
                <a:cxn ang="0">
                  <a:pos x="1508" y="6"/>
                </a:cxn>
                <a:cxn ang="0">
                  <a:pos x="2504" y="0"/>
                </a:cxn>
                <a:cxn ang="0">
                  <a:pos x="2610" y="146"/>
                </a:cxn>
                <a:cxn ang="0">
                  <a:pos x="2492" y="312"/>
                </a:cxn>
                <a:cxn ang="0">
                  <a:pos x="1716" y="312"/>
                </a:cxn>
                <a:cxn ang="0">
                  <a:pos x="1985" y="1350"/>
                </a:cxn>
                <a:cxn ang="0">
                  <a:pos x="1805" y="1401"/>
                </a:cxn>
                <a:cxn ang="0">
                  <a:pos x="2093" y="2328"/>
                </a:cxn>
                <a:cxn ang="0">
                  <a:pos x="2030" y="2598"/>
                </a:cxn>
                <a:cxn ang="0">
                  <a:pos x="1778" y="2406"/>
                </a:cxn>
                <a:cxn ang="0">
                  <a:pos x="1436" y="1476"/>
                </a:cxn>
                <a:cxn ang="0">
                  <a:pos x="1136" y="1476"/>
                </a:cxn>
                <a:cxn ang="0">
                  <a:pos x="842" y="2412"/>
                </a:cxn>
                <a:cxn ang="0">
                  <a:pos x="635" y="2595"/>
                </a:cxn>
                <a:cxn ang="0">
                  <a:pos x="545" y="2316"/>
                </a:cxn>
                <a:cxn ang="0">
                  <a:pos x="797" y="1416"/>
                </a:cxn>
                <a:cxn ang="0">
                  <a:pos x="602" y="1368"/>
                </a:cxn>
                <a:cxn ang="0">
                  <a:pos x="906" y="310"/>
                </a:cxn>
                <a:cxn ang="0">
                  <a:pos x="148" y="310"/>
                </a:cxn>
                <a:cxn ang="0">
                  <a:pos x="2" y="174"/>
                </a:cxn>
                <a:cxn ang="0">
                  <a:pos x="148" y="2"/>
                </a:cxn>
                <a:cxn ang="0">
                  <a:pos x="1100" y="0"/>
                </a:cxn>
              </a:cxnLst>
              <a:rect l="0" t="0" r="r" b="b"/>
              <a:pathLst>
                <a:path w="2614" h="2628">
                  <a:moveTo>
                    <a:pt x="1100" y="0"/>
                  </a:moveTo>
                  <a:cubicBezTo>
                    <a:pt x="1120" y="78"/>
                    <a:pt x="1193" y="183"/>
                    <a:pt x="1316" y="180"/>
                  </a:cubicBezTo>
                  <a:cubicBezTo>
                    <a:pt x="1439" y="177"/>
                    <a:pt x="1472" y="84"/>
                    <a:pt x="1508" y="6"/>
                  </a:cubicBezTo>
                  <a:cubicBezTo>
                    <a:pt x="2036" y="6"/>
                    <a:pt x="2504" y="0"/>
                    <a:pt x="2504" y="0"/>
                  </a:cubicBezTo>
                  <a:cubicBezTo>
                    <a:pt x="2576" y="4"/>
                    <a:pt x="2612" y="94"/>
                    <a:pt x="2610" y="146"/>
                  </a:cubicBezTo>
                  <a:cubicBezTo>
                    <a:pt x="2610" y="194"/>
                    <a:pt x="2614" y="294"/>
                    <a:pt x="2492" y="312"/>
                  </a:cubicBezTo>
                  <a:cubicBezTo>
                    <a:pt x="2104" y="312"/>
                    <a:pt x="1716" y="312"/>
                    <a:pt x="1716" y="312"/>
                  </a:cubicBezTo>
                  <a:lnTo>
                    <a:pt x="1985" y="1350"/>
                  </a:lnTo>
                  <a:lnTo>
                    <a:pt x="1805" y="1401"/>
                  </a:lnTo>
                  <a:lnTo>
                    <a:pt x="2093" y="2328"/>
                  </a:lnTo>
                  <a:cubicBezTo>
                    <a:pt x="2126" y="2457"/>
                    <a:pt x="2117" y="2547"/>
                    <a:pt x="2030" y="2598"/>
                  </a:cubicBezTo>
                  <a:cubicBezTo>
                    <a:pt x="1919" y="2628"/>
                    <a:pt x="1834" y="2552"/>
                    <a:pt x="1778" y="2406"/>
                  </a:cubicBezTo>
                  <a:cubicBezTo>
                    <a:pt x="1679" y="2219"/>
                    <a:pt x="1507" y="1628"/>
                    <a:pt x="1436" y="1476"/>
                  </a:cubicBezTo>
                  <a:lnTo>
                    <a:pt x="1136" y="1476"/>
                  </a:lnTo>
                  <a:cubicBezTo>
                    <a:pt x="1070" y="1668"/>
                    <a:pt x="926" y="2226"/>
                    <a:pt x="842" y="2412"/>
                  </a:cubicBezTo>
                  <a:cubicBezTo>
                    <a:pt x="802" y="2524"/>
                    <a:pt x="728" y="2616"/>
                    <a:pt x="635" y="2595"/>
                  </a:cubicBezTo>
                  <a:cubicBezTo>
                    <a:pt x="571" y="2563"/>
                    <a:pt x="488" y="2532"/>
                    <a:pt x="545" y="2316"/>
                  </a:cubicBezTo>
                  <a:lnTo>
                    <a:pt x="797" y="1416"/>
                  </a:lnTo>
                  <a:lnTo>
                    <a:pt x="602" y="1368"/>
                  </a:lnTo>
                  <a:lnTo>
                    <a:pt x="906" y="310"/>
                  </a:lnTo>
                  <a:lnTo>
                    <a:pt x="148" y="310"/>
                  </a:lnTo>
                  <a:cubicBezTo>
                    <a:pt x="48" y="304"/>
                    <a:pt x="7" y="226"/>
                    <a:pt x="2" y="174"/>
                  </a:cubicBezTo>
                  <a:cubicBezTo>
                    <a:pt x="0" y="118"/>
                    <a:pt x="20" y="0"/>
                    <a:pt x="148" y="2"/>
                  </a:cubicBezTo>
                  <a:cubicBezTo>
                    <a:pt x="342" y="2"/>
                    <a:pt x="1160" y="0"/>
                    <a:pt x="1100" y="0"/>
                  </a:cubicBezTo>
                  <a:close/>
                </a:path>
              </a:pathLst>
            </a:custGeom>
            <a:noFill/>
            <a:ln w="19050" cmpd="sng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137" name="Oval 225" descr="circuler_1"/>
            <p:cNvSpPr>
              <a:spLocks noChangeArrowheads="1"/>
            </p:cNvSpPr>
            <p:nvPr/>
          </p:nvSpPr>
          <p:spPr bwMode="gray">
            <a:xfrm>
              <a:off x="5097" y="3297"/>
              <a:ext cx="69" cy="68"/>
            </a:xfrm>
            <a:prstGeom prst="ellips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138" name="Group 226"/>
          <p:cNvGrpSpPr>
            <a:grpSpLocks/>
          </p:cNvGrpSpPr>
          <p:nvPr/>
        </p:nvGrpSpPr>
        <p:grpSpPr bwMode="auto">
          <a:xfrm>
            <a:off x="7842250" y="4657725"/>
            <a:ext cx="622300" cy="477838"/>
            <a:chOff x="4719" y="3288"/>
            <a:chExt cx="542" cy="344"/>
          </a:xfrm>
        </p:grpSpPr>
        <p:sp>
          <p:nvSpPr>
            <p:cNvPr id="39139" name="Freeform 227" descr="circuler_11"/>
            <p:cNvSpPr>
              <a:spLocks/>
            </p:cNvSpPr>
            <p:nvPr/>
          </p:nvSpPr>
          <p:spPr bwMode="gray">
            <a:xfrm flipH="1">
              <a:off x="4719" y="3358"/>
              <a:ext cx="273" cy="274"/>
            </a:xfrm>
            <a:custGeom>
              <a:avLst/>
              <a:gdLst/>
              <a:ahLst/>
              <a:cxnLst>
                <a:cxn ang="0">
                  <a:pos x="1176" y="0"/>
                </a:cxn>
                <a:cxn ang="0">
                  <a:pos x="1316" y="180"/>
                </a:cxn>
                <a:cxn ang="0">
                  <a:pos x="1448" y="0"/>
                </a:cxn>
                <a:cxn ang="0">
                  <a:pos x="2504" y="0"/>
                </a:cxn>
                <a:cxn ang="0">
                  <a:pos x="2610" y="146"/>
                </a:cxn>
                <a:cxn ang="0">
                  <a:pos x="2492" y="312"/>
                </a:cxn>
                <a:cxn ang="0">
                  <a:pos x="1716" y="312"/>
                </a:cxn>
                <a:cxn ang="0">
                  <a:pos x="2180" y="2278"/>
                </a:cxn>
                <a:cxn ang="0">
                  <a:pos x="2048" y="2586"/>
                </a:cxn>
                <a:cxn ang="0">
                  <a:pos x="1770" y="2454"/>
                </a:cxn>
                <a:cxn ang="0">
                  <a:pos x="1592" y="1864"/>
                </a:cxn>
                <a:cxn ang="0">
                  <a:pos x="1304" y="1494"/>
                </a:cxn>
                <a:cxn ang="0">
                  <a:pos x="1006" y="1888"/>
                </a:cxn>
                <a:cxn ang="0">
                  <a:pos x="856" y="2396"/>
                </a:cxn>
                <a:cxn ang="0">
                  <a:pos x="570" y="2596"/>
                </a:cxn>
                <a:cxn ang="0">
                  <a:pos x="440" y="2256"/>
                </a:cxn>
                <a:cxn ang="0">
                  <a:pos x="906" y="310"/>
                </a:cxn>
                <a:cxn ang="0">
                  <a:pos x="148" y="310"/>
                </a:cxn>
                <a:cxn ang="0">
                  <a:pos x="2" y="174"/>
                </a:cxn>
                <a:cxn ang="0">
                  <a:pos x="148" y="2"/>
                </a:cxn>
                <a:cxn ang="0">
                  <a:pos x="1176" y="0"/>
                </a:cxn>
              </a:cxnLst>
              <a:rect l="0" t="0" r="r" b="b"/>
              <a:pathLst>
                <a:path w="2614" h="2630">
                  <a:moveTo>
                    <a:pt x="1176" y="0"/>
                  </a:moveTo>
                  <a:cubicBezTo>
                    <a:pt x="1196" y="78"/>
                    <a:pt x="1274" y="182"/>
                    <a:pt x="1316" y="180"/>
                  </a:cubicBezTo>
                  <a:cubicBezTo>
                    <a:pt x="1358" y="178"/>
                    <a:pt x="1412" y="78"/>
                    <a:pt x="1448" y="0"/>
                  </a:cubicBezTo>
                  <a:cubicBezTo>
                    <a:pt x="1976" y="0"/>
                    <a:pt x="2504" y="0"/>
                    <a:pt x="2504" y="0"/>
                  </a:cubicBezTo>
                  <a:cubicBezTo>
                    <a:pt x="2576" y="4"/>
                    <a:pt x="2612" y="94"/>
                    <a:pt x="2610" y="146"/>
                  </a:cubicBezTo>
                  <a:cubicBezTo>
                    <a:pt x="2610" y="194"/>
                    <a:pt x="2614" y="294"/>
                    <a:pt x="2492" y="312"/>
                  </a:cubicBezTo>
                  <a:cubicBezTo>
                    <a:pt x="2104" y="312"/>
                    <a:pt x="1716" y="312"/>
                    <a:pt x="1716" y="312"/>
                  </a:cubicBezTo>
                  <a:lnTo>
                    <a:pt x="2180" y="2278"/>
                  </a:lnTo>
                  <a:cubicBezTo>
                    <a:pt x="2210" y="2506"/>
                    <a:pt x="2116" y="2574"/>
                    <a:pt x="2048" y="2586"/>
                  </a:cubicBezTo>
                  <a:cubicBezTo>
                    <a:pt x="1982" y="2614"/>
                    <a:pt x="1826" y="2600"/>
                    <a:pt x="1770" y="2454"/>
                  </a:cubicBezTo>
                  <a:cubicBezTo>
                    <a:pt x="1681" y="2159"/>
                    <a:pt x="1592" y="1864"/>
                    <a:pt x="1592" y="1864"/>
                  </a:cubicBezTo>
                  <a:cubicBezTo>
                    <a:pt x="1520" y="1604"/>
                    <a:pt x="1380" y="1490"/>
                    <a:pt x="1304" y="1494"/>
                  </a:cubicBezTo>
                  <a:cubicBezTo>
                    <a:pt x="1164" y="1510"/>
                    <a:pt x="1062" y="1698"/>
                    <a:pt x="1006" y="1888"/>
                  </a:cubicBezTo>
                  <a:cubicBezTo>
                    <a:pt x="910" y="2176"/>
                    <a:pt x="900" y="2302"/>
                    <a:pt x="856" y="2396"/>
                  </a:cubicBezTo>
                  <a:cubicBezTo>
                    <a:pt x="816" y="2508"/>
                    <a:pt x="720" y="2630"/>
                    <a:pt x="570" y="2596"/>
                  </a:cubicBezTo>
                  <a:cubicBezTo>
                    <a:pt x="506" y="2564"/>
                    <a:pt x="376" y="2548"/>
                    <a:pt x="440" y="2256"/>
                  </a:cubicBezTo>
                  <a:lnTo>
                    <a:pt x="906" y="310"/>
                  </a:lnTo>
                  <a:lnTo>
                    <a:pt x="148" y="310"/>
                  </a:lnTo>
                  <a:cubicBezTo>
                    <a:pt x="48" y="304"/>
                    <a:pt x="7" y="226"/>
                    <a:pt x="2" y="174"/>
                  </a:cubicBezTo>
                  <a:cubicBezTo>
                    <a:pt x="0" y="118"/>
                    <a:pt x="20" y="0"/>
                    <a:pt x="148" y="2"/>
                  </a:cubicBezTo>
                  <a:cubicBezTo>
                    <a:pt x="342" y="2"/>
                    <a:pt x="1176" y="0"/>
                    <a:pt x="1176" y="0"/>
                  </a:cubicBezTo>
                  <a:close/>
                </a:path>
              </a:pathLst>
            </a:custGeom>
            <a:noFill/>
            <a:ln w="19050" cmpd="sng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140" name="Oval 228" descr="circuler_11"/>
            <p:cNvSpPr>
              <a:spLocks noChangeArrowheads="1"/>
            </p:cNvSpPr>
            <p:nvPr/>
          </p:nvSpPr>
          <p:spPr bwMode="gray">
            <a:xfrm flipH="1">
              <a:off x="4818" y="3288"/>
              <a:ext cx="73" cy="72"/>
            </a:xfrm>
            <a:prstGeom prst="ellips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141" name="Freeform 229" descr="circuler_11"/>
            <p:cNvSpPr>
              <a:spLocks/>
            </p:cNvSpPr>
            <p:nvPr/>
          </p:nvSpPr>
          <p:spPr bwMode="gray">
            <a:xfrm>
              <a:off x="5000" y="3363"/>
              <a:ext cx="261" cy="263"/>
            </a:xfrm>
            <a:custGeom>
              <a:avLst/>
              <a:gdLst/>
              <a:ahLst/>
              <a:cxnLst>
                <a:cxn ang="0">
                  <a:pos x="1100" y="0"/>
                </a:cxn>
                <a:cxn ang="0">
                  <a:pos x="1316" y="180"/>
                </a:cxn>
                <a:cxn ang="0">
                  <a:pos x="1508" y="6"/>
                </a:cxn>
                <a:cxn ang="0">
                  <a:pos x="2504" y="0"/>
                </a:cxn>
                <a:cxn ang="0">
                  <a:pos x="2610" y="146"/>
                </a:cxn>
                <a:cxn ang="0">
                  <a:pos x="2492" y="312"/>
                </a:cxn>
                <a:cxn ang="0">
                  <a:pos x="1716" y="312"/>
                </a:cxn>
                <a:cxn ang="0">
                  <a:pos x="1985" y="1350"/>
                </a:cxn>
                <a:cxn ang="0">
                  <a:pos x="1805" y="1401"/>
                </a:cxn>
                <a:cxn ang="0">
                  <a:pos x="2093" y="2328"/>
                </a:cxn>
                <a:cxn ang="0">
                  <a:pos x="2030" y="2598"/>
                </a:cxn>
                <a:cxn ang="0">
                  <a:pos x="1778" y="2406"/>
                </a:cxn>
                <a:cxn ang="0">
                  <a:pos x="1436" y="1476"/>
                </a:cxn>
                <a:cxn ang="0">
                  <a:pos x="1136" y="1476"/>
                </a:cxn>
                <a:cxn ang="0">
                  <a:pos x="842" y="2412"/>
                </a:cxn>
                <a:cxn ang="0">
                  <a:pos x="635" y="2595"/>
                </a:cxn>
                <a:cxn ang="0">
                  <a:pos x="545" y="2316"/>
                </a:cxn>
                <a:cxn ang="0">
                  <a:pos x="797" y="1416"/>
                </a:cxn>
                <a:cxn ang="0">
                  <a:pos x="602" y="1368"/>
                </a:cxn>
                <a:cxn ang="0">
                  <a:pos x="906" y="310"/>
                </a:cxn>
                <a:cxn ang="0">
                  <a:pos x="148" y="310"/>
                </a:cxn>
                <a:cxn ang="0">
                  <a:pos x="2" y="174"/>
                </a:cxn>
                <a:cxn ang="0">
                  <a:pos x="148" y="2"/>
                </a:cxn>
                <a:cxn ang="0">
                  <a:pos x="1100" y="0"/>
                </a:cxn>
              </a:cxnLst>
              <a:rect l="0" t="0" r="r" b="b"/>
              <a:pathLst>
                <a:path w="2614" h="2628">
                  <a:moveTo>
                    <a:pt x="1100" y="0"/>
                  </a:moveTo>
                  <a:cubicBezTo>
                    <a:pt x="1120" y="78"/>
                    <a:pt x="1193" y="183"/>
                    <a:pt x="1316" y="180"/>
                  </a:cubicBezTo>
                  <a:cubicBezTo>
                    <a:pt x="1439" y="177"/>
                    <a:pt x="1472" y="84"/>
                    <a:pt x="1508" y="6"/>
                  </a:cubicBezTo>
                  <a:cubicBezTo>
                    <a:pt x="2036" y="6"/>
                    <a:pt x="2504" y="0"/>
                    <a:pt x="2504" y="0"/>
                  </a:cubicBezTo>
                  <a:cubicBezTo>
                    <a:pt x="2576" y="4"/>
                    <a:pt x="2612" y="94"/>
                    <a:pt x="2610" y="146"/>
                  </a:cubicBezTo>
                  <a:cubicBezTo>
                    <a:pt x="2610" y="194"/>
                    <a:pt x="2614" y="294"/>
                    <a:pt x="2492" y="312"/>
                  </a:cubicBezTo>
                  <a:cubicBezTo>
                    <a:pt x="2104" y="312"/>
                    <a:pt x="1716" y="312"/>
                    <a:pt x="1716" y="312"/>
                  </a:cubicBezTo>
                  <a:lnTo>
                    <a:pt x="1985" y="1350"/>
                  </a:lnTo>
                  <a:lnTo>
                    <a:pt x="1805" y="1401"/>
                  </a:lnTo>
                  <a:lnTo>
                    <a:pt x="2093" y="2328"/>
                  </a:lnTo>
                  <a:cubicBezTo>
                    <a:pt x="2126" y="2457"/>
                    <a:pt x="2117" y="2547"/>
                    <a:pt x="2030" y="2598"/>
                  </a:cubicBezTo>
                  <a:cubicBezTo>
                    <a:pt x="1919" y="2628"/>
                    <a:pt x="1834" y="2552"/>
                    <a:pt x="1778" y="2406"/>
                  </a:cubicBezTo>
                  <a:cubicBezTo>
                    <a:pt x="1679" y="2219"/>
                    <a:pt x="1507" y="1628"/>
                    <a:pt x="1436" y="1476"/>
                  </a:cubicBezTo>
                  <a:lnTo>
                    <a:pt x="1136" y="1476"/>
                  </a:lnTo>
                  <a:cubicBezTo>
                    <a:pt x="1070" y="1668"/>
                    <a:pt x="926" y="2226"/>
                    <a:pt x="842" y="2412"/>
                  </a:cubicBezTo>
                  <a:cubicBezTo>
                    <a:pt x="802" y="2524"/>
                    <a:pt x="728" y="2616"/>
                    <a:pt x="635" y="2595"/>
                  </a:cubicBezTo>
                  <a:cubicBezTo>
                    <a:pt x="571" y="2563"/>
                    <a:pt x="488" y="2532"/>
                    <a:pt x="545" y="2316"/>
                  </a:cubicBezTo>
                  <a:lnTo>
                    <a:pt x="797" y="1416"/>
                  </a:lnTo>
                  <a:lnTo>
                    <a:pt x="602" y="1368"/>
                  </a:lnTo>
                  <a:lnTo>
                    <a:pt x="906" y="310"/>
                  </a:lnTo>
                  <a:lnTo>
                    <a:pt x="148" y="310"/>
                  </a:lnTo>
                  <a:cubicBezTo>
                    <a:pt x="48" y="304"/>
                    <a:pt x="7" y="226"/>
                    <a:pt x="2" y="174"/>
                  </a:cubicBezTo>
                  <a:cubicBezTo>
                    <a:pt x="0" y="118"/>
                    <a:pt x="20" y="0"/>
                    <a:pt x="148" y="2"/>
                  </a:cubicBezTo>
                  <a:cubicBezTo>
                    <a:pt x="342" y="2"/>
                    <a:pt x="1160" y="0"/>
                    <a:pt x="1100" y="0"/>
                  </a:cubicBezTo>
                  <a:close/>
                </a:path>
              </a:pathLst>
            </a:custGeom>
            <a:noFill/>
            <a:ln w="19050" cmpd="sng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142" name="Oval 230" descr="circuler_1"/>
            <p:cNvSpPr>
              <a:spLocks noChangeArrowheads="1"/>
            </p:cNvSpPr>
            <p:nvPr/>
          </p:nvSpPr>
          <p:spPr bwMode="gray">
            <a:xfrm>
              <a:off x="5097" y="3297"/>
              <a:ext cx="69" cy="68"/>
            </a:xfrm>
            <a:prstGeom prst="ellips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143" name="Group 231"/>
          <p:cNvGrpSpPr>
            <a:grpSpLocks/>
          </p:cNvGrpSpPr>
          <p:nvPr/>
        </p:nvGrpSpPr>
        <p:grpSpPr bwMode="auto">
          <a:xfrm>
            <a:off x="3184525" y="4560888"/>
            <a:ext cx="438150" cy="577850"/>
            <a:chOff x="1907" y="1401"/>
            <a:chExt cx="351" cy="653"/>
          </a:xfrm>
        </p:grpSpPr>
        <p:grpSp>
          <p:nvGrpSpPr>
            <p:cNvPr id="39144" name="Group 232"/>
            <p:cNvGrpSpPr>
              <a:grpSpLocks/>
            </p:cNvGrpSpPr>
            <p:nvPr/>
          </p:nvGrpSpPr>
          <p:grpSpPr bwMode="auto">
            <a:xfrm flipH="1">
              <a:off x="2033" y="1401"/>
              <a:ext cx="105" cy="533"/>
              <a:chOff x="585" y="1659"/>
              <a:chExt cx="183" cy="925"/>
            </a:xfrm>
          </p:grpSpPr>
          <p:sp>
            <p:nvSpPr>
              <p:cNvPr id="39145" name="Freeform 233"/>
              <p:cNvSpPr>
                <a:spLocks/>
              </p:cNvSpPr>
              <p:nvPr/>
            </p:nvSpPr>
            <p:spPr bwMode="gray">
              <a:xfrm>
                <a:off x="650" y="1659"/>
                <a:ext cx="60" cy="128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0" y="128"/>
                  </a:cxn>
                  <a:cxn ang="0">
                    <a:pos x="60" y="128"/>
                  </a:cxn>
                  <a:cxn ang="0">
                    <a:pos x="30" y="0"/>
                  </a:cxn>
                </a:cxnLst>
                <a:rect l="0" t="0" r="r" b="b"/>
                <a:pathLst>
                  <a:path w="60" h="128">
                    <a:moveTo>
                      <a:pt x="30" y="0"/>
                    </a:moveTo>
                    <a:lnTo>
                      <a:pt x="0" y="128"/>
                    </a:lnTo>
                    <a:lnTo>
                      <a:pt x="60" y="128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FFFFF">
                  <a:alpha val="89999"/>
                </a:srgbClr>
              </a:solidFill>
              <a:ln w="12700" cap="flat" cmpd="sng">
                <a:solidFill>
                  <a:srgbClr val="FFFFFF">
                    <a:alpha val="89999"/>
                  </a:srgb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146" name="Freeform 234"/>
              <p:cNvSpPr>
                <a:spLocks/>
              </p:cNvSpPr>
              <p:nvPr/>
            </p:nvSpPr>
            <p:spPr bwMode="gray">
              <a:xfrm>
                <a:off x="585" y="1916"/>
                <a:ext cx="53" cy="667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640"/>
                  </a:cxn>
                  <a:cxn ang="0">
                    <a:pos x="51" y="667"/>
                  </a:cxn>
                  <a:cxn ang="0">
                    <a:pos x="53" y="31"/>
                  </a:cxn>
                  <a:cxn ang="0">
                    <a:pos x="3" y="0"/>
                  </a:cxn>
                </a:cxnLst>
                <a:rect l="0" t="0" r="r" b="b"/>
                <a:pathLst>
                  <a:path w="53" h="667">
                    <a:moveTo>
                      <a:pt x="3" y="0"/>
                    </a:moveTo>
                    <a:lnTo>
                      <a:pt x="0" y="640"/>
                    </a:lnTo>
                    <a:lnTo>
                      <a:pt x="51" y="667"/>
                    </a:lnTo>
                    <a:lnTo>
                      <a:pt x="53" y="31"/>
                    </a:lnTo>
                    <a:lnTo>
                      <a:pt x="3" y="0"/>
                    </a:lnTo>
                    <a:close/>
                  </a:path>
                </a:pathLst>
              </a:custGeom>
              <a:noFill/>
              <a:ln w="12700" cap="flat" cmpd="sng">
                <a:solidFill>
                  <a:srgbClr val="FFFFFF">
                    <a:alpha val="89999"/>
                  </a:srgb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147" name="Freeform 235"/>
              <p:cNvSpPr>
                <a:spLocks/>
              </p:cNvSpPr>
              <p:nvPr/>
            </p:nvSpPr>
            <p:spPr bwMode="gray">
              <a:xfrm>
                <a:off x="717" y="1912"/>
                <a:ext cx="51" cy="667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51" y="640"/>
                  </a:cxn>
                  <a:cxn ang="0">
                    <a:pos x="0" y="667"/>
                  </a:cxn>
                  <a:cxn ang="0">
                    <a:pos x="0" y="35"/>
                  </a:cxn>
                  <a:cxn ang="0">
                    <a:pos x="48" y="0"/>
                  </a:cxn>
                </a:cxnLst>
                <a:rect l="0" t="0" r="r" b="b"/>
                <a:pathLst>
                  <a:path w="51" h="667">
                    <a:moveTo>
                      <a:pt x="48" y="0"/>
                    </a:moveTo>
                    <a:lnTo>
                      <a:pt x="51" y="640"/>
                    </a:lnTo>
                    <a:lnTo>
                      <a:pt x="0" y="667"/>
                    </a:lnTo>
                    <a:lnTo>
                      <a:pt x="0" y="35"/>
                    </a:lnTo>
                    <a:lnTo>
                      <a:pt x="48" y="0"/>
                    </a:lnTo>
                    <a:close/>
                  </a:path>
                </a:pathLst>
              </a:custGeom>
              <a:noFill/>
              <a:ln w="12700" cap="flat" cmpd="sng">
                <a:solidFill>
                  <a:srgbClr val="FFFFFF">
                    <a:alpha val="89999"/>
                  </a:srgb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148" name="Freeform 236"/>
              <p:cNvSpPr>
                <a:spLocks/>
              </p:cNvSpPr>
              <p:nvPr/>
            </p:nvSpPr>
            <p:spPr bwMode="gray">
              <a:xfrm>
                <a:off x="633" y="1915"/>
                <a:ext cx="84" cy="669"/>
              </a:xfrm>
              <a:custGeom>
                <a:avLst/>
                <a:gdLst/>
                <a:ahLst/>
                <a:cxnLst>
                  <a:cxn ang="0">
                    <a:pos x="84" y="33"/>
                  </a:cxn>
                  <a:cxn ang="0">
                    <a:pos x="83" y="665"/>
                  </a:cxn>
                  <a:cxn ang="0">
                    <a:pos x="0" y="669"/>
                  </a:cxn>
                  <a:cxn ang="0">
                    <a:pos x="5" y="40"/>
                  </a:cxn>
                  <a:cxn ang="0">
                    <a:pos x="47" y="0"/>
                  </a:cxn>
                  <a:cxn ang="0">
                    <a:pos x="84" y="33"/>
                  </a:cxn>
                </a:cxnLst>
                <a:rect l="0" t="0" r="r" b="b"/>
                <a:pathLst>
                  <a:path w="84" h="669">
                    <a:moveTo>
                      <a:pt x="84" y="33"/>
                    </a:moveTo>
                    <a:lnTo>
                      <a:pt x="83" y="665"/>
                    </a:lnTo>
                    <a:lnTo>
                      <a:pt x="0" y="669"/>
                    </a:lnTo>
                    <a:lnTo>
                      <a:pt x="5" y="40"/>
                    </a:lnTo>
                    <a:lnTo>
                      <a:pt x="47" y="0"/>
                    </a:lnTo>
                    <a:lnTo>
                      <a:pt x="84" y="33"/>
                    </a:lnTo>
                    <a:close/>
                  </a:path>
                </a:pathLst>
              </a:custGeom>
              <a:solidFill>
                <a:srgbClr val="FFFFFF">
                  <a:alpha val="89999"/>
                </a:srgbClr>
              </a:solidFill>
              <a:ln w="12700" cap="flat" cmpd="sng">
                <a:solidFill>
                  <a:srgbClr val="FFFFFF">
                    <a:alpha val="89999"/>
                  </a:srgb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149" name="Freeform 237"/>
              <p:cNvSpPr>
                <a:spLocks/>
              </p:cNvSpPr>
              <p:nvPr/>
            </p:nvSpPr>
            <p:spPr bwMode="gray">
              <a:xfrm>
                <a:off x="590" y="1773"/>
                <a:ext cx="174" cy="176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60" y="2"/>
                  </a:cxn>
                  <a:cxn ang="0">
                    <a:pos x="0" y="143"/>
                  </a:cxn>
                  <a:cxn ang="0">
                    <a:pos x="49" y="176"/>
                  </a:cxn>
                  <a:cxn ang="0">
                    <a:pos x="90" y="138"/>
                  </a:cxn>
                  <a:cxn ang="0">
                    <a:pos x="130" y="171"/>
                  </a:cxn>
                  <a:cxn ang="0">
                    <a:pos x="174" y="141"/>
                  </a:cxn>
                  <a:cxn ang="0">
                    <a:pos x="118" y="0"/>
                  </a:cxn>
                </a:cxnLst>
                <a:rect l="0" t="0" r="r" b="b"/>
                <a:pathLst>
                  <a:path w="174" h="176">
                    <a:moveTo>
                      <a:pt x="118" y="0"/>
                    </a:moveTo>
                    <a:lnTo>
                      <a:pt x="60" y="2"/>
                    </a:lnTo>
                    <a:lnTo>
                      <a:pt x="0" y="143"/>
                    </a:lnTo>
                    <a:lnTo>
                      <a:pt x="49" y="176"/>
                    </a:lnTo>
                    <a:lnTo>
                      <a:pt x="90" y="138"/>
                    </a:lnTo>
                    <a:lnTo>
                      <a:pt x="130" y="171"/>
                    </a:lnTo>
                    <a:lnTo>
                      <a:pt x="174" y="141"/>
                    </a:lnTo>
                    <a:lnTo>
                      <a:pt x="118" y="0"/>
                    </a:lnTo>
                    <a:close/>
                  </a:path>
                </a:pathLst>
              </a:custGeom>
              <a:noFill/>
              <a:ln w="12700" cap="flat" cmpd="sng">
                <a:solidFill>
                  <a:srgbClr val="FFFFFF">
                    <a:alpha val="89999"/>
                  </a:srgb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9150" name="Group 238"/>
            <p:cNvGrpSpPr>
              <a:grpSpLocks/>
            </p:cNvGrpSpPr>
            <p:nvPr/>
          </p:nvGrpSpPr>
          <p:grpSpPr bwMode="auto">
            <a:xfrm flipH="1">
              <a:off x="2153" y="1503"/>
              <a:ext cx="105" cy="533"/>
              <a:chOff x="585" y="1659"/>
              <a:chExt cx="183" cy="925"/>
            </a:xfrm>
          </p:grpSpPr>
          <p:sp>
            <p:nvSpPr>
              <p:cNvPr id="39151" name="Freeform 239"/>
              <p:cNvSpPr>
                <a:spLocks/>
              </p:cNvSpPr>
              <p:nvPr/>
            </p:nvSpPr>
            <p:spPr bwMode="gray">
              <a:xfrm>
                <a:off x="650" y="1659"/>
                <a:ext cx="60" cy="128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0" y="128"/>
                  </a:cxn>
                  <a:cxn ang="0">
                    <a:pos x="60" y="128"/>
                  </a:cxn>
                  <a:cxn ang="0">
                    <a:pos x="30" y="0"/>
                  </a:cxn>
                </a:cxnLst>
                <a:rect l="0" t="0" r="r" b="b"/>
                <a:pathLst>
                  <a:path w="60" h="128">
                    <a:moveTo>
                      <a:pt x="30" y="0"/>
                    </a:moveTo>
                    <a:lnTo>
                      <a:pt x="0" y="128"/>
                    </a:lnTo>
                    <a:lnTo>
                      <a:pt x="60" y="128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FFFFF">
                  <a:alpha val="89999"/>
                </a:srgbClr>
              </a:solidFill>
              <a:ln w="12700" cap="flat" cmpd="sng">
                <a:solidFill>
                  <a:srgbClr val="FFFFFF">
                    <a:alpha val="89999"/>
                  </a:srgb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152" name="Freeform 240"/>
              <p:cNvSpPr>
                <a:spLocks/>
              </p:cNvSpPr>
              <p:nvPr/>
            </p:nvSpPr>
            <p:spPr bwMode="gray">
              <a:xfrm>
                <a:off x="585" y="1916"/>
                <a:ext cx="53" cy="667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640"/>
                  </a:cxn>
                  <a:cxn ang="0">
                    <a:pos x="51" y="667"/>
                  </a:cxn>
                  <a:cxn ang="0">
                    <a:pos x="53" y="31"/>
                  </a:cxn>
                  <a:cxn ang="0">
                    <a:pos x="3" y="0"/>
                  </a:cxn>
                </a:cxnLst>
                <a:rect l="0" t="0" r="r" b="b"/>
                <a:pathLst>
                  <a:path w="53" h="667">
                    <a:moveTo>
                      <a:pt x="3" y="0"/>
                    </a:moveTo>
                    <a:lnTo>
                      <a:pt x="0" y="640"/>
                    </a:lnTo>
                    <a:lnTo>
                      <a:pt x="51" y="667"/>
                    </a:lnTo>
                    <a:lnTo>
                      <a:pt x="53" y="31"/>
                    </a:lnTo>
                    <a:lnTo>
                      <a:pt x="3" y="0"/>
                    </a:lnTo>
                    <a:close/>
                  </a:path>
                </a:pathLst>
              </a:custGeom>
              <a:noFill/>
              <a:ln w="12700" cap="flat" cmpd="sng">
                <a:solidFill>
                  <a:srgbClr val="FFFFFF">
                    <a:alpha val="89999"/>
                  </a:srgb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153" name="Freeform 241"/>
              <p:cNvSpPr>
                <a:spLocks/>
              </p:cNvSpPr>
              <p:nvPr/>
            </p:nvSpPr>
            <p:spPr bwMode="gray">
              <a:xfrm>
                <a:off x="717" y="1912"/>
                <a:ext cx="51" cy="667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51" y="640"/>
                  </a:cxn>
                  <a:cxn ang="0">
                    <a:pos x="0" y="667"/>
                  </a:cxn>
                  <a:cxn ang="0">
                    <a:pos x="0" y="35"/>
                  </a:cxn>
                  <a:cxn ang="0">
                    <a:pos x="48" y="0"/>
                  </a:cxn>
                </a:cxnLst>
                <a:rect l="0" t="0" r="r" b="b"/>
                <a:pathLst>
                  <a:path w="51" h="667">
                    <a:moveTo>
                      <a:pt x="48" y="0"/>
                    </a:moveTo>
                    <a:lnTo>
                      <a:pt x="51" y="640"/>
                    </a:lnTo>
                    <a:lnTo>
                      <a:pt x="0" y="667"/>
                    </a:lnTo>
                    <a:lnTo>
                      <a:pt x="0" y="35"/>
                    </a:lnTo>
                    <a:lnTo>
                      <a:pt x="48" y="0"/>
                    </a:lnTo>
                    <a:close/>
                  </a:path>
                </a:pathLst>
              </a:custGeom>
              <a:noFill/>
              <a:ln w="12700" cap="flat" cmpd="sng">
                <a:solidFill>
                  <a:srgbClr val="FFFFFF">
                    <a:alpha val="89999"/>
                  </a:srgb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154" name="Freeform 242"/>
              <p:cNvSpPr>
                <a:spLocks/>
              </p:cNvSpPr>
              <p:nvPr/>
            </p:nvSpPr>
            <p:spPr bwMode="gray">
              <a:xfrm>
                <a:off x="633" y="1915"/>
                <a:ext cx="84" cy="669"/>
              </a:xfrm>
              <a:custGeom>
                <a:avLst/>
                <a:gdLst/>
                <a:ahLst/>
                <a:cxnLst>
                  <a:cxn ang="0">
                    <a:pos x="84" y="33"/>
                  </a:cxn>
                  <a:cxn ang="0">
                    <a:pos x="83" y="665"/>
                  </a:cxn>
                  <a:cxn ang="0">
                    <a:pos x="0" y="669"/>
                  </a:cxn>
                  <a:cxn ang="0">
                    <a:pos x="5" y="40"/>
                  </a:cxn>
                  <a:cxn ang="0">
                    <a:pos x="47" y="0"/>
                  </a:cxn>
                  <a:cxn ang="0">
                    <a:pos x="84" y="33"/>
                  </a:cxn>
                </a:cxnLst>
                <a:rect l="0" t="0" r="r" b="b"/>
                <a:pathLst>
                  <a:path w="84" h="669">
                    <a:moveTo>
                      <a:pt x="84" y="33"/>
                    </a:moveTo>
                    <a:lnTo>
                      <a:pt x="83" y="665"/>
                    </a:lnTo>
                    <a:lnTo>
                      <a:pt x="0" y="669"/>
                    </a:lnTo>
                    <a:lnTo>
                      <a:pt x="5" y="40"/>
                    </a:lnTo>
                    <a:lnTo>
                      <a:pt x="47" y="0"/>
                    </a:lnTo>
                    <a:lnTo>
                      <a:pt x="84" y="33"/>
                    </a:lnTo>
                    <a:close/>
                  </a:path>
                </a:pathLst>
              </a:custGeom>
              <a:solidFill>
                <a:srgbClr val="FFFFFF">
                  <a:alpha val="89999"/>
                </a:srgbClr>
              </a:solidFill>
              <a:ln w="12700" cap="flat" cmpd="sng">
                <a:solidFill>
                  <a:srgbClr val="FFFFFF">
                    <a:alpha val="89999"/>
                  </a:srgb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155" name="Freeform 243"/>
              <p:cNvSpPr>
                <a:spLocks/>
              </p:cNvSpPr>
              <p:nvPr/>
            </p:nvSpPr>
            <p:spPr bwMode="gray">
              <a:xfrm>
                <a:off x="590" y="1773"/>
                <a:ext cx="174" cy="176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60" y="2"/>
                  </a:cxn>
                  <a:cxn ang="0">
                    <a:pos x="0" y="143"/>
                  </a:cxn>
                  <a:cxn ang="0">
                    <a:pos x="49" y="176"/>
                  </a:cxn>
                  <a:cxn ang="0">
                    <a:pos x="90" y="138"/>
                  </a:cxn>
                  <a:cxn ang="0">
                    <a:pos x="130" y="171"/>
                  </a:cxn>
                  <a:cxn ang="0">
                    <a:pos x="174" y="141"/>
                  </a:cxn>
                  <a:cxn ang="0">
                    <a:pos x="118" y="0"/>
                  </a:cxn>
                </a:cxnLst>
                <a:rect l="0" t="0" r="r" b="b"/>
                <a:pathLst>
                  <a:path w="174" h="176">
                    <a:moveTo>
                      <a:pt x="118" y="0"/>
                    </a:moveTo>
                    <a:lnTo>
                      <a:pt x="60" y="2"/>
                    </a:lnTo>
                    <a:lnTo>
                      <a:pt x="0" y="143"/>
                    </a:lnTo>
                    <a:lnTo>
                      <a:pt x="49" y="176"/>
                    </a:lnTo>
                    <a:lnTo>
                      <a:pt x="90" y="138"/>
                    </a:lnTo>
                    <a:lnTo>
                      <a:pt x="130" y="171"/>
                    </a:lnTo>
                    <a:lnTo>
                      <a:pt x="174" y="141"/>
                    </a:lnTo>
                    <a:lnTo>
                      <a:pt x="118" y="0"/>
                    </a:lnTo>
                    <a:close/>
                  </a:path>
                </a:pathLst>
              </a:custGeom>
              <a:noFill/>
              <a:ln w="12700" cap="flat" cmpd="sng">
                <a:solidFill>
                  <a:srgbClr val="FFFFFF">
                    <a:alpha val="89999"/>
                  </a:srgb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9156" name="Group 244"/>
            <p:cNvGrpSpPr>
              <a:grpSpLocks/>
            </p:cNvGrpSpPr>
            <p:nvPr/>
          </p:nvGrpSpPr>
          <p:grpSpPr bwMode="auto">
            <a:xfrm flipH="1">
              <a:off x="1907" y="1521"/>
              <a:ext cx="105" cy="533"/>
              <a:chOff x="585" y="1659"/>
              <a:chExt cx="183" cy="925"/>
            </a:xfrm>
          </p:grpSpPr>
          <p:sp>
            <p:nvSpPr>
              <p:cNvPr id="39157" name="Freeform 245"/>
              <p:cNvSpPr>
                <a:spLocks/>
              </p:cNvSpPr>
              <p:nvPr/>
            </p:nvSpPr>
            <p:spPr bwMode="gray">
              <a:xfrm>
                <a:off x="650" y="1659"/>
                <a:ext cx="60" cy="128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0" y="128"/>
                  </a:cxn>
                  <a:cxn ang="0">
                    <a:pos x="60" y="128"/>
                  </a:cxn>
                  <a:cxn ang="0">
                    <a:pos x="30" y="0"/>
                  </a:cxn>
                </a:cxnLst>
                <a:rect l="0" t="0" r="r" b="b"/>
                <a:pathLst>
                  <a:path w="60" h="128">
                    <a:moveTo>
                      <a:pt x="30" y="0"/>
                    </a:moveTo>
                    <a:lnTo>
                      <a:pt x="0" y="128"/>
                    </a:lnTo>
                    <a:lnTo>
                      <a:pt x="60" y="128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FFFFF">
                  <a:alpha val="89999"/>
                </a:srgbClr>
              </a:solidFill>
              <a:ln w="12700" cap="flat" cmpd="sng">
                <a:solidFill>
                  <a:srgbClr val="FFFFFF">
                    <a:alpha val="89999"/>
                  </a:srgb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158" name="Freeform 246"/>
              <p:cNvSpPr>
                <a:spLocks/>
              </p:cNvSpPr>
              <p:nvPr/>
            </p:nvSpPr>
            <p:spPr bwMode="gray">
              <a:xfrm>
                <a:off x="585" y="1916"/>
                <a:ext cx="53" cy="667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640"/>
                  </a:cxn>
                  <a:cxn ang="0">
                    <a:pos x="51" y="667"/>
                  </a:cxn>
                  <a:cxn ang="0">
                    <a:pos x="53" y="31"/>
                  </a:cxn>
                  <a:cxn ang="0">
                    <a:pos x="3" y="0"/>
                  </a:cxn>
                </a:cxnLst>
                <a:rect l="0" t="0" r="r" b="b"/>
                <a:pathLst>
                  <a:path w="53" h="667">
                    <a:moveTo>
                      <a:pt x="3" y="0"/>
                    </a:moveTo>
                    <a:lnTo>
                      <a:pt x="0" y="640"/>
                    </a:lnTo>
                    <a:lnTo>
                      <a:pt x="51" y="667"/>
                    </a:lnTo>
                    <a:lnTo>
                      <a:pt x="53" y="31"/>
                    </a:lnTo>
                    <a:lnTo>
                      <a:pt x="3" y="0"/>
                    </a:lnTo>
                    <a:close/>
                  </a:path>
                </a:pathLst>
              </a:custGeom>
              <a:noFill/>
              <a:ln w="12700" cap="flat" cmpd="sng">
                <a:solidFill>
                  <a:srgbClr val="FFFFFF">
                    <a:alpha val="89999"/>
                  </a:srgb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159" name="Freeform 247"/>
              <p:cNvSpPr>
                <a:spLocks/>
              </p:cNvSpPr>
              <p:nvPr/>
            </p:nvSpPr>
            <p:spPr bwMode="gray">
              <a:xfrm>
                <a:off x="717" y="1912"/>
                <a:ext cx="51" cy="667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51" y="640"/>
                  </a:cxn>
                  <a:cxn ang="0">
                    <a:pos x="0" y="667"/>
                  </a:cxn>
                  <a:cxn ang="0">
                    <a:pos x="0" y="35"/>
                  </a:cxn>
                  <a:cxn ang="0">
                    <a:pos x="48" y="0"/>
                  </a:cxn>
                </a:cxnLst>
                <a:rect l="0" t="0" r="r" b="b"/>
                <a:pathLst>
                  <a:path w="51" h="667">
                    <a:moveTo>
                      <a:pt x="48" y="0"/>
                    </a:moveTo>
                    <a:lnTo>
                      <a:pt x="51" y="640"/>
                    </a:lnTo>
                    <a:lnTo>
                      <a:pt x="0" y="667"/>
                    </a:lnTo>
                    <a:lnTo>
                      <a:pt x="0" y="35"/>
                    </a:lnTo>
                    <a:lnTo>
                      <a:pt x="48" y="0"/>
                    </a:lnTo>
                    <a:close/>
                  </a:path>
                </a:pathLst>
              </a:custGeom>
              <a:noFill/>
              <a:ln w="12700" cap="flat" cmpd="sng">
                <a:solidFill>
                  <a:srgbClr val="FFFFFF">
                    <a:alpha val="89999"/>
                  </a:srgb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160" name="Freeform 248"/>
              <p:cNvSpPr>
                <a:spLocks/>
              </p:cNvSpPr>
              <p:nvPr/>
            </p:nvSpPr>
            <p:spPr bwMode="gray">
              <a:xfrm>
                <a:off x="633" y="1915"/>
                <a:ext cx="84" cy="669"/>
              </a:xfrm>
              <a:custGeom>
                <a:avLst/>
                <a:gdLst/>
                <a:ahLst/>
                <a:cxnLst>
                  <a:cxn ang="0">
                    <a:pos x="84" y="33"/>
                  </a:cxn>
                  <a:cxn ang="0">
                    <a:pos x="83" y="665"/>
                  </a:cxn>
                  <a:cxn ang="0">
                    <a:pos x="0" y="669"/>
                  </a:cxn>
                  <a:cxn ang="0">
                    <a:pos x="5" y="40"/>
                  </a:cxn>
                  <a:cxn ang="0">
                    <a:pos x="47" y="0"/>
                  </a:cxn>
                  <a:cxn ang="0">
                    <a:pos x="84" y="33"/>
                  </a:cxn>
                </a:cxnLst>
                <a:rect l="0" t="0" r="r" b="b"/>
                <a:pathLst>
                  <a:path w="84" h="669">
                    <a:moveTo>
                      <a:pt x="84" y="33"/>
                    </a:moveTo>
                    <a:lnTo>
                      <a:pt x="83" y="665"/>
                    </a:lnTo>
                    <a:lnTo>
                      <a:pt x="0" y="669"/>
                    </a:lnTo>
                    <a:lnTo>
                      <a:pt x="5" y="40"/>
                    </a:lnTo>
                    <a:lnTo>
                      <a:pt x="47" y="0"/>
                    </a:lnTo>
                    <a:lnTo>
                      <a:pt x="84" y="33"/>
                    </a:lnTo>
                    <a:close/>
                  </a:path>
                </a:pathLst>
              </a:custGeom>
              <a:solidFill>
                <a:srgbClr val="FFFFFF">
                  <a:alpha val="89999"/>
                </a:srgbClr>
              </a:solidFill>
              <a:ln w="12700" cap="flat" cmpd="sng">
                <a:solidFill>
                  <a:srgbClr val="FFFFFF">
                    <a:alpha val="89999"/>
                  </a:srgb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161" name="Freeform 249"/>
              <p:cNvSpPr>
                <a:spLocks/>
              </p:cNvSpPr>
              <p:nvPr/>
            </p:nvSpPr>
            <p:spPr bwMode="gray">
              <a:xfrm>
                <a:off x="590" y="1773"/>
                <a:ext cx="174" cy="176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60" y="2"/>
                  </a:cxn>
                  <a:cxn ang="0">
                    <a:pos x="0" y="143"/>
                  </a:cxn>
                  <a:cxn ang="0">
                    <a:pos x="49" y="176"/>
                  </a:cxn>
                  <a:cxn ang="0">
                    <a:pos x="90" y="138"/>
                  </a:cxn>
                  <a:cxn ang="0">
                    <a:pos x="130" y="171"/>
                  </a:cxn>
                  <a:cxn ang="0">
                    <a:pos x="174" y="141"/>
                  </a:cxn>
                  <a:cxn ang="0">
                    <a:pos x="118" y="0"/>
                  </a:cxn>
                </a:cxnLst>
                <a:rect l="0" t="0" r="r" b="b"/>
                <a:pathLst>
                  <a:path w="174" h="176">
                    <a:moveTo>
                      <a:pt x="118" y="0"/>
                    </a:moveTo>
                    <a:lnTo>
                      <a:pt x="60" y="2"/>
                    </a:lnTo>
                    <a:lnTo>
                      <a:pt x="0" y="143"/>
                    </a:lnTo>
                    <a:lnTo>
                      <a:pt x="49" y="176"/>
                    </a:lnTo>
                    <a:lnTo>
                      <a:pt x="90" y="138"/>
                    </a:lnTo>
                    <a:lnTo>
                      <a:pt x="130" y="171"/>
                    </a:lnTo>
                    <a:lnTo>
                      <a:pt x="174" y="141"/>
                    </a:lnTo>
                    <a:lnTo>
                      <a:pt x="118" y="0"/>
                    </a:lnTo>
                    <a:close/>
                  </a:path>
                </a:pathLst>
              </a:custGeom>
              <a:noFill/>
              <a:ln w="12700" cap="flat" cmpd="sng">
                <a:solidFill>
                  <a:srgbClr val="FFFFFF">
                    <a:alpha val="89999"/>
                  </a:srgb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9162" name="Group 250"/>
          <p:cNvGrpSpPr>
            <a:grpSpLocks/>
          </p:cNvGrpSpPr>
          <p:nvPr/>
        </p:nvGrpSpPr>
        <p:grpSpPr bwMode="auto">
          <a:xfrm>
            <a:off x="7231063" y="4560888"/>
            <a:ext cx="438150" cy="577850"/>
            <a:chOff x="1907" y="1401"/>
            <a:chExt cx="351" cy="653"/>
          </a:xfrm>
        </p:grpSpPr>
        <p:grpSp>
          <p:nvGrpSpPr>
            <p:cNvPr id="39163" name="Group 251"/>
            <p:cNvGrpSpPr>
              <a:grpSpLocks/>
            </p:cNvGrpSpPr>
            <p:nvPr/>
          </p:nvGrpSpPr>
          <p:grpSpPr bwMode="auto">
            <a:xfrm flipH="1">
              <a:off x="2033" y="1401"/>
              <a:ext cx="105" cy="533"/>
              <a:chOff x="585" y="1659"/>
              <a:chExt cx="183" cy="925"/>
            </a:xfrm>
          </p:grpSpPr>
          <p:sp>
            <p:nvSpPr>
              <p:cNvPr id="39164" name="Freeform 252"/>
              <p:cNvSpPr>
                <a:spLocks/>
              </p:cNvSpPr>
              <p:nvPr/>
            </p:nvSpPr>
            <p:spPr bwMode="gray">
              <a:xfrm>
                <a:off x="650" y="1659"/>
                <a:ext cx="60" cy="128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0" y="128"/>
                  </a:cxn>
                  <a:cxn ang="0">
                    <a:pos x="60" y="128"/>
                  </a:cxn>
                  <a:cxn ang="0">
                    <a:pos x="30" y="0"/>
                  </a:cxn>
                </a:cxnLst>
                <a:rect l="0" t="0" r="r" b="b"/>
                <a:pathLst>
                  <a:path w="60" h="128">
                    <a:moveTo>
                      <a:pt x="30" y="0"/>
                    </a:moveTo>
                    <a:lnTo>
                      <a:pt x="0" y="128"/>
                    </a:lnTo>
                    <a:lnTo>
                      <a:pt x="60" y="128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FFFFF">
                  <a:alpha val="89999"/>
                </a:srgbClr>
              </a:solidFill>
              <a:ln w="12700" cap="flat" cmpd="sng">
                <a:solidFill>
                  <a:srgbClr val="FFFFFF">
                    <a:alpha val="89999"/>
                  </a:srgb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165" name="Freeform 253"/>
              <p:cNvSpPr>
                <a:spLocks/>
              </p:cNvSpPr>
              <p:nvPr/>
            </p:nvSpPr>
            <p:spPr bwMode="gray">
              <a:xfrm>
                <a:off x="585" y="1916"/>
                <a:ext cx="53" cy="667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640"/>
                  </a:cxn>
                  <a:cxn ang="0">
                    <a:pos x="51" y="667"/>
                  </a:cxn>
                  <a:cxn ang="0">
                    <a:pos x="53" y="31"/>
                  </a:cxn>
                  <a:cxn ang="0">
                    <a:pos x="3" y="0"/>
                  </a:cxn>
                </a:cxnLst>
                <a:rect l="0" t="0" r="r" b="b"/>
                <a:pathLst>
                  <a:path w="53" h="667">
                    <a:moveTo>
                      <a:pt x="3" y="0"/>
                    </a:moveTo>
                    <a:lnTo>
                      <a:pt x="0" y="640"/>
                    </a:lnTo>
                    <a:lnTo>
                      <a:pt x="51" y="667"/>
                    </a:lnTo>
                    <a:lnTo>
                      <a:pt x="53" y="31"/>
                    </a:lnTo>
                    <a:lnTo>
                      <a:pt x="3" y="0"/>
                    </a:lnTo>
                    <a:close/>
                  </a:path>
                </a:pathLst>
              </a:custGeom>
              <a:noFill/>
              <a:ln w="12700" cap="flat" cmpd="sng">
                <a:solidFill>
                  <a:srgbClr val="FFFFFF">
                    <a:alpha val="89999"/>
                  </a:srgb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166" name="Freeform 254"/>
              <p:cNvSpPr>
                <a:spLocks/>
              </p:cNvSpPr>
              <p:nvPr/>
            </p:nvSpPr>
            <p:spPr bwMode="gray">
              <a:xfrm>
                <a:off x="717" y="1912"/>
                <a:ext cx="51" cy="667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51" y="640"/>
                  </a:cxn>
                  <a:cxn ang="0">
                    <a:pos x="0" y="667"/>
                  </a:cxn>
                  <a:cxn ang="0">
                    <a:pos x="0" y="35"/>
                  </a:cxn>
                  <a:cxn ang="0">
                    <a:pos x="48" y="0"/>
                  </a:cxn>
                </a:cxnLst>
                <a:rect l="0" t="0" r="r" b="b"/>
                <a:pathLst>
                  <a:path w="51" h="667">
                    <a:moveTo>
                      <a:pt x="48" y="0"/>
                    </a:moveTo>
                    <a:lnTo>
                      <a:pt x="51" y="640"/>
                    </a:lnTo>
                    <a:lnTo>
                      <a:pt x="0" y="667"/>
                    </a:lnTo>
                    <a:lnTo>
                      <a:pt x="0" y="35"/>
                    </a:lnTo>
                    <a:lnTo>
                      <a:pt x="48" y="0"/>
                    </a:lnTo>
                    <a:close/>
                  </a:path>
                </a:pathLst>
              </a:custGeom>
              <a:noFill/>
              <a:ln w="12700" cap="flat" cmpd="sng">
                <a:solidFill>
                  <a:srgbClr val="FFFFFF">
                    <a:alpha val="89999"/>
                  </a:srgb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167" name="Freeform 255"/>
              <p:cNvSpPr>
                <a:spLocks/>
              </p:cNvSpPr>
              <p:nvPr/>
            </p:nvSpPr>
            <p:spPr bwMode="gray">
              <a:xfrm>
                <a:off x="633" y="1915"/>
                <a:ext cx="84" cy="669"/>
              </a:xfrm>
              <a:custGeom>
                <a:avLst/>
                <a:gdLst/>
                <a:ahLst/>
                <a:cxnLst>
                  <a:cxn ang="0">
                    <a:pos x="84" y="33"/>
                  </a:cxn>
                  <a:cxn ang="0">
                    <a:pos x="83" y="665"/>
                  </a:cxn>
                  <a:cxn ang="0">
                    <a:pos x="0" y="669"/>
                  </a:cxn>
                  <a:cxn ang="0">
                    <a:pos x="5" y="40"/>
                  </a:cxn>
                  <a:cxn ang="0">
                    <a:pos x="47" y="0"/>
                  </a:cxn>
                  <a:cxn ang="0">
                    <a:pos x="84" y="33"/>
                  </a:cxn>
                </a:cxnLst>
                <a:rect l="0" t="0" r="r" b="b"/>
                <a:pathLst>
                  <a:path w="84" h="669">
                    <a:moveTo>
                      <a:pt x="84" y="33"/>
                    </a:moveTo>
                    <a:lnTo>
                      <a:pt x="83" y="665"/>
                    </a:lnTo>
                    <a:lnTo>
                      <a:pt x="0" y="669"/>
                    </a:lnTo>
                    <a:lnTo>
                      <a:pt x="5" y="40"/>
                    </a:lnTo>
                    <a:lnTo>
                      <a:pt x="47" y="0"/>
                    </a:lnTo>
                    <a:lnTo>
                      <a:pt x="84" y="33"/>
                    </a:lnTo>
                    <a:close/>
                  </a:path>
                </a:pathLst>
              </a:custGeom>
              <a:solidFill>
                <a:srgbClr val="FFFFFF">
                  <a:alpha val="89999"/>
                </a:srgbClr>
              </a:solidFill>
              <a:ln w="12700" cap="flat" cmpd="sng">
                <a:solidFill>
                  <a:srgbClr val="FFFFFF">
                    <a:alpha val="89999"/>
                  </a:srgb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168" name="Freeform 256"/>
              <p:cNvSpPr>
                <a:spLocks/>
              </p:cNvSpPr>
              <p:nvPr/>
            </p:nvSpPr>
            <p:spPr bwMode="gray">
              <a:xfrm>
                <a:off x="590" y="1773"/>
                <a:ext cx="174" cy="176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60" y="2"/>
                  </a:cxn>
                  <a:cxn ang="0">
                    <a:pos x="0" y="143"/>
                  </a:cxn>
                  <a:cxn ang="0">
                    <a:pos x="49" y="176"/>
                  </a:cxn>
                  <a:cxn ang="0">
                    <a:pos x="90" y="138"/>
                  </a:cxn>
                  <a:cxn ang="0">
                    <a:pos x="130" y="171"/>
                  </a:cxn>
                  <a:cxn ang="0">
                    <a:pos x="174" y="141"/>
                  </a:cxn>
                  <a:cxn ang="0">
                    <a:pos x="118" y="0"/>
                  </a:cxn>
                </a:cxnLst>
                <a:rect l="0" t="0" r="r" b="b"/>
                <a:pathLst>
                  <a:path w="174" h="176">
                    <a:moveTo>
                      <a:pt x="118" y="0"/>
                    </a:moveTo>
                    <a:lnTo>
                      <a:pt x="60" y="2"/>
                    </a:lnTo>
                    <a:lnTo>
                      <a:pt x="0" y="143"/>
                    </a:lnTo>
                    <a:lnTo>
                      <a:pt x="49" y="176"/>
                    </a:lnTo>
                    <a:lnTo>
                      <a:pt x="90" y="138"/>
                    </a:lnTo>
                    <a:lnTo>
                      <a:pt x="130" y="171"/>
                    </a:lnTo>
                    <a:lnTo>
                      <a:pt x="174" y="141"/>
                    </a:lnTo>
                    <a:lnTo>
                      <a:pt x="118" y="0"/>
                    </a:lnTo>
                    <a:close/>
                  </a:path>
                </a:pathLst>
              </a:custGeom>
              <a:noFill/>
              <a:ln w="12700" cap="flat" cmpd="sng">
                <a:solidFill>
                  <a:srgbClr val="FFFFFF">
                    <a:alpha val="89999"/>
                  </a:srgb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9169" name="Group 257"/>
            <p:cNvGrpSpPr>
              <a:grpSpLocks/>
            </p:cNvGrpSpPr>
            <p:nvPr/>
          </p:nvGrpSpPr>
          <p:grpSpPr bwMode="auto">
            <a:xfrm flipH="1">
              <a:off x="2153" y="1503"/>
              <a:ext cx="105" cy="533"/>
              <a:chOff x="585" y="1659"/>
              <a:chExt cx="183" cy="925"/>
            </a:xfrm>
          </p:grpSpPr>
          <p:sp>
            <p:nvSpPr>
              <p:cNvPr id="39170" name="Freeform 258"/>
              <p:cNvSpPr>
                <a:spLocks/>
              </p:cNvSpPr>
              <p:nvPr/>
            </p:nvSpPr>
            <p:spPr bwMode="gray">
              <a:xfrm>
                <a:off x="650" y="1659"/>
                <a:ext cx="60" cy="128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0" y="128"/>
                  </a:cxn>
                  <a:cxn ang="0">
                    <a:pos x="60" y="128"/>
                  </a:cxn>
                  <a:cxn ang="0">
                    <a:pos x="30" y="0"/>
                  </a:cxn>
                </a:cxnLst>
                <a:rect l="0" t="0" r="r" b="b"/>
                <a:pathLst>
                  <a:path w="60" h="128">
                    <a:moveTo>
                      <a:pt x="30" y="0"/>
                    </a:moveTo>
                    <a:lnTo>
                      <a:pt x="0" y="128"/>
                    </a:lnTo>
                    <a:lnTo>
                      <a:pt x="60" y="128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FFFFF">
                  <a:alpha val="89999"/>
                </a:srgbClr>
              </a:solidFill>
              <a:ln w="12700" cap="flat" cmpd="sng">
                <a:solidFill>
                  <a:srgbClr val="FFFFFF">
                    <a:alpha val="89999"/>
                  </a:srgb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171" name="Freeform 259"/>
              <p:cNvSpPr>
                <a:spLocks/>
              </p:cNvSpPr>
              <p:nvPr/>
            </p:nvSpPr>
            <p:spPr bwMode="gray">
              <a:xfrm>
                <a:off x="585" y="1916"/>
                <a:ext cx="53" cy="667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640"/>
                  </a:cxn>
                  <a:cxn ang="0">
                    <a:pos x="51" y="667"/>
                  </a:cxn>
                  <a:cxn ang="0">
                    <a:pos x="53" y="31"/>
                  </a:cxn>
                  <a:cxn ang="0">
                    <a:pos x="3" y="0"/>
                  </a:cxn>
                </a:cxnLst>
                <a:rect l="0" t="0" r="r" b="b"/>
                <a:pathLst>
                  <a:path w="53" h="667">
                    <a:moveTo>
                      <a:pt x="3" y="0"/>
                    </a:moveTo>
                    <a:lnTo>
                      <a:pt x="0" y="640"/>
                    </a:lnTo>
                    <a:lnTo>
                      <a:pt x="51" y="667"/>
                    </a:lnTo>
                    <a:lnTo>
                      <a:pt x="53" y="31"/>
                    </a:lnTo>
                    <a:lnTo>
                      <a:pt x="3" y="0"/>
                    </a:lnTo>
                    <a:close/>
                  </a:path>
                </a:pathLst>
              </a:custGeom>
              <a:noFill/>
              <a:ln w="12700" cap="flat" cmpd="sng">
                <a:solidFill>
                  <a:srgbClr val="FFFFFF">
                    <a:alpha val="89999"/>
                  </a:srgb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172" name="Freeform 260"/>
              <p:cNvSpPr>
                <a:spLocks/>
              </p:cNvSpPr>
              <p:nvPr/>
            </p:nvSpPr>
            <p:spPr bwMode="gray">
              <a:xfrm>
                <a:off x="717" y="1912"/>
                <a:ext cx="51" cy="667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51" y="640"/>
                  </a:cxn>
                  <a:cxn ang="0">
                    <a:pos x="0" y="667"/>
                  </a:cxn>
                  <a:cxn ang="0">
                    <a:pos x="0" y="35"/>
                  </a:cxn>
                  <a:cxn ang="0">
                    <a:pos x="48" y="0"/>
                  </a:cxn>
                </a:cxnLst>
                <a:rect l="0" t="0" r="r" b="b"/>
                <a:pathLst>
                  <a:path w="51" h="667">
                    <a:moveTo>
                      <a:pt x="48" y="0"/>
                    </a:moveTo>
                    <a:lnTo>
                      <a:pt x="51" y="640"/>
                    </a:lnTo>
                    <a:lnTo>
                      <a:pt x="0" y="667"/>
                    </a:lnTo>
                    <a:lnTo>
                      <a:pt x="0" y="35"/>
                    </a:lnTo>
                    <a:lnTo>
                      <a:pt x="48" y="0"/>
                    </a:lnTo>
                    <a:close/>
                  </a:path>
                </a:pathLst>
              </a:custGeom>
              <a:noFill/>
              <a:ln w="12700" cap="flat" cmpd="sng">
                <a:solidFill>
                  <a:srgbClr val="FFFFFF">
                    <a:alpha val="89999"/>
                  </a:srgb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173" name="Freeform 261"/>
              <p:cNvSpPr>
                <a:spLocks/>
              </p:cNvSpPr>
              <p:nvPr/>
            </p:nvSpPr>
            <p:spPr bwMode="gray">
              <a:xfrm>
                <a:off x="633" y="1915"/>
                <a:ext cx="84" cy="669"/>
              </a:xfrm>
              <a:custGeom>
                <a:avLst/>
                <a:gdLst/>
                <a:ahLst/>
                <a:cxnLst>
                  <a:cxn ang="0">
                    <a:pos x="84" y="33"/>
                  </a:cxn>
                  <a:cxn ang="0">
                    <a:pos x="83" y="665"/>
                  </a:cxn>
                  <a:cxn ang="0">
                    <a:pos x="0" y="669"/>
                  </a:cxn>
                  <a:cxn ang="0">
                    <a:pos x="5" y="40"/>
                  </a:cxn>
                  <a:cxn ang="0">
                    <a:pos x="47" y="0"/>
                  </a:cxn>
                  <a:cxn ang="0">
                    <a:pos x="84" y="33"/>
                  </a:cxn>
                </a:cxnLst>
                <a:rect l="0" t="0" r="r" b="b"/>
                <a:pathLst>
                  <a:path w="84" h="669">
                    <a:moveTo>
                      <a:pt x="84" y="33"/>
                    </a:moveTo>
                    <a:lnTo>
                      <a:pt x="83" y="665"/>
                    </a:lnTo>
                    <a:lnTo>
                      <a:pt x="0" y="669"/>
                    </a:lnTo>
                    <a:lnTo>
                      <a:pt x="5" y="40"/>
                    </a:lnTo>
                    <a:lnTo>
                      <a:pt x="47" y="0"/>
                    </a:lnTo>
                    <a:lnTo>
                      <a:pt x="84" y="33"/>
                    </a:lnTo>
                    <a:close/>
                  </a:path>
                </a:pathLst>
              </a:custGeom>
              <a:solidFill>
                <a:srgbClr val="FFFFFF">
                  <a:alpha val="89999"/>
                </a:srgbClr>
              </a:solidFill>
              <a:ln w="12700" cap="flat" cmpd="sng">
                <a:solidFill>
                  <a:srgbClr val="FFFFFF">
                    <a:alpha val="89999"/>
                  </a:srgb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174" name="Freeform 262"/>
              <p:cNvSpPr>
                <a:spLocks/>
              </p:cNvSpPr>
              <p:nvPr/>
            </p:nvSpPr>
            <p:spPr bwMode="gray">
              <a:xfrm>
                <a:off x="590" y="1773"/>
                <a:ext cx="174" cy="176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60" y="2"/>
                  </a:cxn>
                  <a:cxn ang="0">
                    <a:pos x="0" y="143"/>
                  </a:cxn>
                  <a:cxn ang="0">
                    <a:pos x="49" y="176"/>
                  </a:cxn>
                  <a:cxn ang="0">
                    <a:pos x="90" y="138"/>
                  </a:cxn>
                  <a:cxn ang="0">
                    <a:pos x="130" y="171"/>
                  </a:cxn>
                  <a:cxn ang="0">
                    <a:pos x="174" y="141"/>
                  </a:cxn>
                  <a:cxn ang="0">
                    <a:pos x="118" y="0"/>
                  </a:cxn>
                </a:cxnLst>
                <a:rect l="0" t="0" r="r" b="b"/>
                <a:pathLst>
                  <a:path w="174" h="176">
                    <a:moveTo>
                      <a:pt x="118" y="0"/>
                    </a:moveTo>
                    <a:lnTo>
                      <a:pt x="60" y="2"/>
                    </a:lnTo>
                    <a:lnTo>
                      <a:pt x="0" y="143"/>
                    </a:lnTo>
                    <a:lnTo>
                      <a:pt x="49" y="176"/>
                    </a:lnTo>
                    <a:lnTo>
                      <a:pt x="90" y="138"/>
                    </a:lnTo>
                    <a:lnTo>
                      <a:pt x="130" y="171"/>
                    </a:lnTo>
                    <a:lnTo>
                      <a:pt x="174" y="141"/>
                    </a:lnTo>
                    <a:lnTo>
                      <a:pt x="118" y="0"/>
                    </a:lnTo>
                    <a:close/>
                  </a:path>
                </a:pathLst>
              </a:custGeom>
              <a:noFill/>
              <a:ln w="12700" cap="flat" cmpd="sng">
                <a:solidFill>
                  <a:srgbClr val="FFFFFF">
                    <a:alpha val="89999"/>
                  </a:srgb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9175" name="Group 263"/>
            <p:cNvGrpSpPr>
              <a:grpSpLocks/>
            </p:cNvGrpSpPr>
            <p:nvPr/>
          </p:nvGrpSpPr>
          <p:grpSpPr bwMode="auto">
            <a:xfrm flipH="1">
              <a:off x="1907" y="1521"/>
              <a:ext cx="105" cy="533"/>
              <a:chOff x="585" y="1659"/>
              <a:chExt cx="183" cy="925"/>
            </a:xfrm>
          </p:grpSpPr>
          <p:sp>
            <p:nvSpPr>
              <p:cNvPr id="39176" name="Freeform 264"/>
              <p:cNvSpPr>
                <a:spLocks/>
              </p:cNvSpPr>
              <p:nvPr/>
            </p:nvSpPr>
            <p:spPr bwMode="gray">
              <a:xfrm>
                <a:off x="650" y="1659"/>
                <a:ext cx="60" cy="128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0" y="128"/>
                  </a:cxn>
                  <a:cxn ang="0">
                    <a:pos x="60" y="128"/>
                  </a:cxn>
                  <a:cxn ang="0">
                    <a:pos x="30" y="0"/>
                  </a:cxn>
                </a:cxnLst>
                <a:rect l="0" t="0" r="r" b="b"/>
                <a:pathLst>
                  <a:path w="60" h="128">
                    <a:moveTo>
                      <a:pt x="30" y="0"/>
                    </a:moveTo>
                    <a:lnTo>
                      <a:pt x="0" y="128"/>
                    </a:lnTo>
                    <a:lnTo>
                      <a:pt x="60" y="128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FFFFF">
                  <a:alpha val="89999"/>
                </a:srgbClr>
              </a:solidFill>
              <a:ln w="12700" cap="flat" cmpd="sng">
                <a:solidFill>
                  <a:srgbClr val="FFFFFF">
                    <a:alpha val="89999"/>
                  </a:srgb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177" name="Freeform 265"/>
              <p:cNvSpPr>
                <a:spLocks/>
              </p:cNvSpPr>
              <p:nvPr/>
            </p:nvSpPr>
            <p:spPr bwMode="gray">
              <a:xfrm>
                <a:off x="585" y="1916"/>
                <a:ext cx="53" cy="667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640"/>
                  </a:cxn>
                  <a:cxn ang="0">
                    <a:pos x="51" y="667"/>
                  </a:cxn>
                  <a:cxn ang="0">
                    <a:pos x="53" y="31"/>
                  </a:cxn>
                  <a:cxn ang="0">
                    <a:pos x="3" y="0"/>
                  </a:cxn>
                </a:cxnLst>
                <a:rect l="0" t="0" r="r" b="b"/>
                <a:pathLst>
                  <a:path w="53" h="667">
                    <a:moveTo>
                      <a:pt x="3" y="0"/>
                    </a:moveTo>
                    <a:lnTo>
                      <a:pt x="0" y="640"/>
                    </a:lnTo>
                    <a:lnTo>
                      <a:pt x="51" y="667"/>
                    </a:lnTo>
                    <a:lnTo>
                      <a:pt x="53" y="31"/>
                    </a:lnTo>
                    <a:lnTo>
                      <a:pt x="3" y="0"/>
                    </a:lnTo>
                    <a:close/>
                  </a:path>
                </a:pathLst>
              </a:custGeom>
              <a:noFill/>
              <a:ln w="12700" cap="flat" cmpd="sng">
                <a:solidFill>
                  <a:srgbClr val="FFFFFF">
                    <a:alpha val="89999"/>
                  </a:srgb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178" name="Freeform 266"/>
              <p:cNvSpPr>
                <a:spLocks/>
              </p:cNvSpPr>
              <p:nvPr/>
            </p:nvSpPr>
            <p:spPr bwMode="gray">
              <a:xfrm>
                <a:off x="717" y="1912"/>
                <a:ext cx="51" cy="667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51" y="640"/>
                  </a:cxn>
                  <a:cxn ang="0">
                    <a:pos x="0" y="667"/>
                  </a:cxn>
                  <a:cxn ang="0">
                    <a:pos x="0" y="35"/>
                  </a:cxn>
                  <a:cxn ang="0">
                    <a:pos x="48" y="0"/>
                  </a:cxn>
                </a:cxnLst>
                <a:rect l="0" t="0" r="r" b="b"/>
                <a:pathLst>
                  <a:path w="51" h="667">
                    <a:moveTo>
                      <a:pt x="48" y="0"/>
                    </a:moveTo>
                    <a:lnTo>
                      <a:pt x="51" y="640"/>
                    </a:lnTo>
                    <a:lnTo>
                      <a:pt x="0" y="667"/>
                    </a:lnTo>
                    <a:lnTo>
                      <a:pt x="0" y="35"/>
                    </a:lnTo>
                    <a:lnTo>
                      <a:pt x="48" y="0"/>
                    </a:lnTo>
                    <a:close/>
                  </a:path>
                </a:pathLst>
              </a:custGeom>
              <a:noFill/>
              <a:ln w="12700" cap="flat" cmpd="sng">
                <a:solidFill>
                  <a:srgbClr val="FFFFFF">
                    <a:alpha val="89999"/>
                  </a:srgb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179" name="Freeform 267"/>
              <p:cNvSpPr>
                <a:spLocks/>
              </p:cNvSpPr>
              <p:nvPr/>
            </p:nvSpPr>
            <p:spPr bwMode="gray">
              <a:xfrm>
                <a:off x="633" y="1915"/>
                <a:ext cx="84" cy="669"/>
              </a:xfrm>
              <a:custGeom>
                <a:avLst/>
                <a:gdLst/>
                <a:ahLst/>
                <a:cxnLst>
                  <a:cxn ang="0">
                    <a:pos x="84" y="33"/>
                  </a:cxn>
                  <a:cxn ang="0">
                    <a:pos x="83" y="665"/>
                  </a:cxn>
                  <a:cxn ang="0">
                    <a:pos x="0" y="669"/>
                  </a:cxn>
                  <a:cxn ang="0">
                    <a:pos x="5" y="40"/>
                  </a:cxn>
                  <a:cxn ang="0">
                    <a:pos x="47" y="0"/>
                  </a:cxn>
                  <a:cxn ang="0">
                    <a:pos x="84" y="33"/>
                  </a:cxn>
                </a:cxnLst>
                <a:rect l="0" t="0" r="r" b="b"/>
                <a:pathLst>
                  <a:path w="84" h="669">
                    <a:moveTo>
                      <a:pt x="84" y="33"/>
                    </a:moveTo>
                    <a:lnTo>
                      <a:pt x="83" y="665"/>
                    </a:lnTo>
                    <a:lnTo>
                      <a:pt x="0" y="669"/>
                    </a:lnTo>
                    <a:lnTo>
                      <a:pt x="5" y="40"/>
                    </a:lnTo>
                    <a:lnTo>
                      <a:pt x="47" y="0"/>
                    </a:lnTo>
                    <a:lnTo>
                      <a:pt x="84" y="33"/>
                    </a:lnTo>
                    <a:close/>
                  </a:path>
                </a:pathLst>
              </a:custGeom>
              <a:solidFill>
                <a:srgbClr val="FFFFFF">
                  <a:alpha val="89999"/>
                </a:srgbClr>
              </a:solidFill>
              <a:ln w="12700" cap="flat" cmpd="sng">
                <a:solidFill>
                  <a:srgbClr val="FFFFFF">
                    <a:alpha val="89999"/>
                  </a:srgb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180" name="Freeform 268"/>
              <p:cNvSpPr>
                <a:spLocks/>
              </p:cNvSpPr>
              <p:nvPr/>
            </p:nvSpPr>
            <p:spPr bwMode="gray">
              <a:xfrm>
                <a:off x="590" y="1773"/>
                <a:ext cx="174" cy="176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60" y="2"/>
                  </a:cxn>
                  <a:cxn ang="0">
                    <a:pos x="0" y="143"/>
                  </a:cxn>
                  <a:cxn ang="0">
                    <a:pos x="49" y="176"/>
                  </a:cxn>
                  <a:cxn ang="0">
                    <a:pos x="90" y="138"/>
                  </a:cxn>
                  <a:cxn ang="0">
                    <a:pos x="130" y="171"/>
                  </a:cxn>
                  <a:cxn ang="0">
                    <a:pos x="174" y="141"/>
                  </a:cxn>
                  <a:cxn ang="0">
                    <a:pos x="118" y="0"/>
                  </a:cxn>
                </a:cxnLst>
                <a:rect l="0" t="0" r="r" b="b"/>
                <a:pathLst>
                  <a:path w="174" h="176">
                    <a:moveTo>
                      <a:pt x="118" y="0"/>
                    </a:moveTo>
                    <a:lnTo>
                      <a:pt x="60" y="2"/>
                    </a:lnTo>
                    <a:lnTo>
                      <a:pt x="0" y="143"/>
                    </a:lnTo>
                    <a:lnTo>
                      <a:pt x="49" y="176"/>
                    </a:lnTo>
                    <a:lnTo>
                      <a:pt x="90" y="138"/>
                    </a:lnTo>
                    <a:lnTo>
                      <a:pt x="130" y="171"/>
                    </a:lnTo>
                    <a:lnTo>
                      <a:pt x="174" y="141"/>
                    </a:lnTo>
                    <a:lnTo>
                      <a:pt x="118" y="0"/>
                    </a:lnTo>
                    <a:close/>
                  </a:path>
                </a:pathLst>
              </a:custGeom>
              <a:noFill/>
              <a:ln w="12700" cap="flat" cmpd="sng">
                <a:solidFill>
                  <a:srgbClr val="FFFFFF">
                    <a:alpha val="89999"/>
                  </a:srgb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46" name="Rectangle 3"/>
          <p:cNvSpPr>
            <a:spLocks noChangeArrowheads="1"/>
          </p:cNvSpPr>
          <p:nvPr/>
        </p:nvSpPr>
        <p:spPr bwMode="auto">
          <a:xfrm>
            <a:off x="914400" y="1447800"/>
            <a:ext cx="8229600" cy="245913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just" eaLnBrk="0" hangingPunct="0"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Wingdings" pitchFamily="2" charset="2"/>
              <a:buNone/>
            </a:pPr>
            <a:endParaRPr lang="en-US" sz="2400" dirty="0">
              <a:solidFill>
                <a:schemeClr val="tx2"/>
              </a:solidFill>
              <a:latin typeface="Times New Roman" pitchFamily="18" charset="0"/>
            </a:endParaRPr>
          </a:p>
          <a:p>
            <a:pPr algn="just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en-US" sz="2400" b="1" dirty="0">
                <a:solidFill>
                  <a:srgbClr val="FFCC66"/>
                </a:solidFill>
                <a:latin typeface="Times New Roman" pitchFamily="18" charset="0"/>
              </a:rPr>
              <a:t>Sampson (2010)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</a:rPr>
              <a:t>,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 n= 14 BN THKG:</a:t>
            </a:r>
          </a:p>
          <a:p>
            <a:pPr algn="just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-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</a:rPr>
              <a:t>Đánh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</a:rPr>
              <a:t>giá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</a:rPr>
              <a:t>bằng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</a:rPr>
              <a:t>thang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</a:rPr>
              <a:t>điểm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 VAS, KOOS, SÂ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</a:rPr>
              <a:t>đo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</a:rPr>
              <a:t>bề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</a:rPr>
              <a:t>dày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</a:rPr>
              <a:t>sụn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</a:rPr>
              <a:t>khớp</a:t>
            </a:r>
            <a:endParaRPr lang="en-US" sz="2400" dirty="0">
              <a:solidFill>
                <a:schemeClr val="tx2"/>
              </a:solidFill>
              <a:latin typeface="Times New Roman" pitchFamily="18" charset="0"/>
            </a:endParaRPr>
          </a:p>
          <a:p>
            <a:pPr algn="just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- 8/13 BN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</a:rPr>
              <a:t>sau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 12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</a:rPr>
              <a:t>tháng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</a:rPr>
              <a:t>ĐTcó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</a:rPr>
              <a:t>tác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</a:rPr>
              <a:t>dụng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</a:rPr>
              <a:t>tốt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;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</a:rPr>
              <a:t>rất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</a:rPr>
              <a:t>ít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</a:rPr>
              <a:t>biến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</a:rPr>
              <a:t>chứng</a:t>
            </a:r>
            <a:endParaRPr lang="en-US" sz="2400" dirty="0">
              <a:solidFill>
                <a:schemeClr val="tx2"/>
              </a:solidFill>
              <a:latin typeface="Times New Roman" pitchFamily="18" charset="0"/>
            </a:endParaRPr>
          </a:p>
          <a:p>
            <a:pPr algn="just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- 6/13 BN </a:t>
            </a:r>
            <a:r>
              <a:rPr lang="en-US" sz="2400" b="1" dirty="0" err="1">
                <a:solidFill>
                  <a:srgbClr val="FFC000"/>
                </a:solidFill>
                <a:latin typeface="Times New Roman" pitchFamily="18" charset="0"/>
              </a:rPr>
              <a:t>tăng</a:t>
            </a:r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itchFamily="18" charset="0"/>
              </a:rPr>
              <a:t>bề</a:t>
            </a:r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itchFamily="18" charset="0"/>
              </a:rPr>
              <a:t>dày</a:t>
            </a:r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itchFamily="18" charset="0"/>
              </a:rPr>
              <a:t>sụn</a:t>
            </a:r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itchFamily="18" charset="0"/>
              </a:rPr>
              <a:t>khớp</a:t>
            </a:r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itchFamily="18" charset="0"/>
              </a:rPr>
              <a:t>trên</a:t>
            </a:r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itchFamily="18" charset="0"/>
              </a:rPr>
              <a:t>siêu</a:t>
            </a:r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itchFamily="18" charset="0"/>
              </a:rPr>
              <a:t>âm</a:t>
            </a:r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</a:rPr>
              <a:t>sau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 6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</a:rPr>
              <a:t>tháng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 ĐT</a:t>
            </a:r>
          </a:p>
        </p:txBody>
      </p:sp>
      <p:sp>
        <p:nvSpPr>
          <p:cNvPr id="147" name="Text Box 6"/>
          <p:cNvSpPr txBox="1">
            <a:spLocks noChangeArrowheads="1"/>
          </p:cNvSpPr>
          <p:nvPr/>
        </p:nvSpPr>
        <p:spPr bwMode="auto">
          <a:xfrm>
            <a:off x="838200" y="6096000"/>
            <a:ext cx="7620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vi-VN" altLang="ja-JP" sz="1400" b="1" dirty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Sampson</a:t>
            </a:r>
            <a:r>
              <a:rPr lang="en-US" altLang="ja-JP" sz="1400" b="1" dirty="0">
                <a:solidFill>
                  <a:srgbClr val="FF9933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et al</a:t>
            </a:r>
            <a:r>
              <a:rPr lang="vi-VN" altLang="ja-JP" sz="1400" b="1" dirty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 (2010); Am J Phys Med Rehabil 2010;89:961–969.</a:t>
            </a:r>
            <a:endParaRPr lang="en-US" altLang="ja-JP" sz="1400" b="1" dirty="0">
              <a:solidFill>
                <a:srgbClr val="FF9933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48" name="Rectangle 2"/>
          <p:cNvSpPr txBox="1">
            <a:spLocks noChangeArrowheads="1"/>
          </p:cNvSpPr>
          <p:nvPr/>
        </p:nvSpPr>
        <p:spPr bwMode="gray">
          <a:xfrm>
            <a:off x="838200" y="152400"/>
            <a:ext cx="78454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MỘT SỐ NGHIÊN CỨU </a:t>
            </a:r>
            <a:r>
              <a:rPr kumimoji="0" lang="en-US" sz="2800" b="1" i="0" u="none" strike="noStrike" kern="0" cap="all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Ứng</a:t>
            </a:r>
            <a:r>
              <a:rPr kumimoji="0" lang="en-US" sz="2800" b="1" i="0" u="none" strike="noStrike" kern="0" cap="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all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dụng</a:t>
            </a:r>
            <a:r>
              <a:rPr kumimoji="0" lang="en-US" sz="2800" b="1" i="0" u="none" strike="noStrike" kern="0" cap="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all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prp</a:t>
            </a:r>
            <a:r>
              <a:rPr kumimoji="0" lang="en-US" sz="2800" b="1" i="0" u="none" strike="noStrike" kern="0" cap="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all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trong</a:t>
            </a:r>
            <a:r>
              <a:rPr kumimoji="0" lang="en-US" sz="2800" b="1" i="0" u="none" strike="noStrike" kern="0" cap="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all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điều</a:t>
            </a:r>
            <a:r>
              <a:rPr kumimoji="0" lang="en-US" sz="2800" b="1" i="0" u="none" strike="noStrike" kern="0" cap="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all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trị</a:t>
            </a:r>
            <a:r>
              <a:rPr kumimoji="0" lang="en-US" sz="2800" b="1" i="0" u="none" strike="noStrike" kern="0" cap="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all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thoái</a:t>
            </a:r>
            <a:r>
              <a:rPr kumimoji="0" lang="en-US" sz="2800" b="1" i="0" u="none" strike="noStrike" kern="0" cap="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all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hóa</a:t>
            </a:r>
            <a:r>
              <a:rPr kumimoji="0" lang="en-US" sz="2800" b="1" i="0" u="none" strike="noStrike" kern="0" cap="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all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khớp</a:t>
            </a:r>
            <a:r>
              <a:rPr kumimoji="0" lang="en-US" sz="2800" b="1" i="0" u="none" strike="noStrike" kern="0" cap="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all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gối</a:t>
            </a:r>
            <a:endParaRPr kumimoji="0" lang="en-US" sz="2800" b="1" i="0" u="none" strike="noStrike" kern="0" cap="all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685800" y="1143000"/>
            <a:ext cx="8229600" cy="37512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just" eaLnBrk="0" hangingPunct="0"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Wingdings" pitchFamily="2" charset="2"/>
              <a:buNone/>
            </a:pPr>
            <a:endParaRPr lang="en-US" sz="2400" dirty="0">
              <a:solidFill>
                <a:schemeClr val="tx2"/>
              </a:solidFill>
              <a:latin typeface="Times New Roman" pitchFamily="18" charset="0"/>
            </a:endParaRPr>
          </a:p>
          <a:p>
            <a:pPr algn="just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en-US" sz="2400" b="1" dirty="0">
                <a:solidFill>
                  <a:srgbClr val="FFCC66"/>
                </a:solidFill>
                <a:latin typeface="Times New Roman" pitchFamily="18" charset="0"/>
              </a:rPr>
              <a:t>Li M (2011)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</a:rPr>
              <a:t>,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n = 30 BN THKG (15 ĐT PRP, 15 ĐT HA): </a:t>
            </a:r>
          </a:p>
          <a:p>
            <a:pPr algn="just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FontTx/>
              <a:buChar char="-"/>
            </a:pP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</a:rPr>
              <a:t>Đánh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</a:rPr>
              <a:t>giá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</a:rPr>
              <a:t>bằng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</a:rPr>
              <a:t>thang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</a:rPr>
              <a:t>điểm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 IKDC, WOMAC,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</a:rPr>
              <a:t>Lequesne</a:t>
            </a:r>
            <a:endParaRPr lang="en-US" sz="2400" dirty="0">
              <a:solidFill>
                <a:schemeClr val="tx2"/>
              </a:solidFill>
              <a:latin typeface="Times New Roman" pitchFamily="18" charset="0"/>
            </a:endParaRPr>
          </a:p>
          <a:p>
            <a:pPr algn="just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FontTx/>
              <a:buChar char="-"/>
            </a:pP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</a:rPr>
              <a:t>Sau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 3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</a:rPr>
              <a:t>và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 4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</a:rPr>
              <a:t>tháng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</a:rPr>
              <a:t>điều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</a:rPr>
              <a:t>trị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,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</a:rPr>
              <a:t>không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</a:rPr>
              <a:t>có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</a:rPr>
              <a:t>sự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</a:rPr>
              <a:t>khác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</a:rPr>
              <a:t>biệt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</a:rPr>
              <a:t>về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</a:rPr>
              <a:t>hiệu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</a:rPr>
              <a:t>quả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</a:rPr>
              <a:t>giữa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 2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</a:rPr>
              <a:t>nhóm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 (p &gt; 0,05)</a:t>
            </a:r>
          </a:p>
          <a:p>
            <a:pPr algn="just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FontTx/>
              <a:buChar char="-"/>
            </a:pP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</a:rPr>
              <a:t>Sau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 6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</a:rPr>
              <a:t>tháng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</a:rPr>
              <a:t>điều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</a:rPr>
              <a:t>trị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: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</a:rPr>
              <a:t>nhóm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 PRP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</a:rPr>
              <a:t>có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</a:rPr>
              <a:t>hiệu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</a:rPr>
              <a:t>quả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</a:rPr>
              <a:t>hơn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</a:rPr>
              <a:t>nhóm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</a:rPr>
              <a:t>điều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</a:rPr>
              <a:t>trị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 HA (p&lt; 0,05)</a:t>
            </a:r>
          </a:p>
          <a:p>
            <a:pPr algn="just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FontTx/>
              <a:buChar char="-"/>
            </a:pP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</a:rPr>
              <a:t>Tác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</a:rPr>
              <a:t>dụng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</a:rPr>
              <a:t>không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</a:rPr>
              <a:t>mong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</a:rPr>
              <a:t>muốn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: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</a:rPr>
              <a:t>tương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</a:rPr>
              <a:t>tự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</a:rPr>
              <a:t>giữa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</a:rPr>
              <a:t>hai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</a:rPr>
              <a:t>nhóm</a:t>
            </a:r>
            <a:endParaRPr lang="en-US" sz="24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990600" y="5486400"/>
            <a:ext cx="7620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1400" b="1" dirty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Li M, Zhang C et al (2011), </a:t>
            </a:r>
            <a:r>
              <a:rPr lang="en-US" sz="1400" b="1" dirty="0" err="1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Zhongguo</a:t>
            </a:r>
            <a:r>
              <a:rPr lang="en-US" sz="1400" b="1" dirty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Xiu</a:t>
            </a:r>
            <a:r>
              <a:rPr lang="en-US" sz="1400" b="1" dirty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 Fu Chong </a:t>
            </a:r>
            <a:r>
              <a:rPr lang="en-US" sz="1400" b="1" dirty="0" err="1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Jian</a:t>
            </a:r>
            <a:r>
              <a:rPr lang="en-US" sz="1400" b="1" dirty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Wai</a:t>
            </a:r>
            <a:r>
              <a:rPr lang="en-US" sz="1400" b="1" dirty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1400" b="1" dirty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en-US" sz="1400" b="1" dirty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Zhi</a:t>
            </a:r>
            <a:r>
              <a:rPr lang="en-US" sz="1400" b="1" dirty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1400" b="1" dirty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 2011 Oct;25(10):1192-6</a:t>
            </a:r>
            <a:endParaRPr lang="en-US" sz="1400" b="1" dirty="0">
              <a:solidFill>
                <a:srgbClr val="FF9933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sz="1400" b="1" dirty="0">
              <a:solidFill>
                <a:srgbClr val="FF9933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1400" b="1" dirty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1400" dirty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PMID: 22069972 [PubMed - indexed for MEDLINE)</a:t>
            </a:r>
            <a:endParaRPr lang="en-US" sz="1400" b="1" dirty="0">
              <a:solidFill>
                <a:srgbClr val="FF9933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altLang="ja-JP" sz="1200" b="1" dirty="0">
              <a:solidFill>
                <a:srgbClr val="FF9933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26" name="Rectangle 2"/>
          <p:cNvSpPr txBox="1">
            <a:spLocks noGrp="1" noChangeArrowheads="1"/>
          </p:cNvSpPr>
          <p:nvPr>
            <p:ph type="title"/>
          </p:nvPr>
        </p:nvSpPr>
        <p:spPr bwMode="gray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MỘT SỐ NGHIÊN CỨU </a:t>
            </a:r>
            <a:r>
              <a:rPr kumimoji="0" lang="en-US" sz="2800" b="1" i="0" u="none" strike="noStrike" kern="0" cap="all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Ứng</a:t>
            </a:r>
            <a:r>
              <a:rPr kumimoji="0" lang="en-US" sz="2800" b="1" i="0" u="none" strike="noStrike" kern="0" cap="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all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dụng</a:t>
            </a:r>
            <a:r>
              <a:rPr kumimoji="0" lang="en-US" sz="2800" b="1" i="0" u="none" strike="noStrike" kern="0" cap="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all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prp</a:t>
            </a:r>
            <a:r>
              <a:rPr kumimoji="0" lang="en-US" sz="2800" b="1" i="0" u="none" strike="noStrike" kern="0" cap="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all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trong</a:t>
            </a:r>
            <a:r>
              <a:rPr kumimoji="0" lang="en-US" sz="2800" b="1" i="0" u="none" strike="noStrike" kern="0" cap="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all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điều</a:t>
            </a:r>
            <a:r>
              <a:rPr kumimoji="0" lang="en-US" sz="2800" b="1" i="0" u="none" strike="noStrike" kern="0" cap="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all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trị</a:t>
            </a:r>
            <a:r>
              <a:rPr kumimoji="0" lang="en-US" sz="2800" b="1" i="0" u="none" strike="noStrike" kern="0" cap="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all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thoái</a:t>
            </a:r>
            <a:r>
              <a:rPr kumimoji="0" lang="en-US" sz="2800" b="1" i="0" u="none" strike="noStrike" kern="0" cap="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all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hóa</a:t>
            </a:r>
            <a:r>
              <a:rPr kumimoji="0" lang="en-US" sz="2800" b="1" i="0" u="none" strike="noStrike" kern="0" cap="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all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khớp</a:t>
            </a:r>
            <a:r>
              <a:rPr kumimoji="0" lang="en-US" sz="2800" b="1" i="0" u="none" strike="noStrike" kern="0" cap="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all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gối</a:t>
            </a:r>
            <a:endParaRPr kumimoji="0" lang="en-US" sz="2800" b="1" i="0" u="none" strike="noStrike" kern="0" cap="all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762000" y="1295400"/>
            <a:ext cx="3200400" cy="443050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en-US" sz="2000" b="1" dirty="0" err="1" smtClean="0">
                <a:solidFill>
                  <a:srgbClr val="FFCC66"/>
                </a:solidFill>
                <a:latin typeface="Times New Roman" pitchFamily="18" charset="0"/>
              </a:rPr>
              <a:t>Kon</a:t>
            </a:r>
            <a:r>
              <a:rPr lang="en-US" sz="2000" b="1" dirty="0" smtClean="0">
                <a:solidFill>
                  <a:srgbClr val="FFCC66"/>
                </a:solidFill>
                <a:latin typeface="Times New Roman" pitchFamily="18" charset="0"/>
              </a:rPr>
              <a:t> </a:t>
            </a:r>
            <a:r>
              <a:rPr lang="en-US" sz="2000" b="1" dirty="0">
                <a:solidFill>
                  <a:srgbClr val="FFCC66"/>
                </a:solidFill>
                <a:latin typeface="Times New Roman" pitchFamily="18" charset="0"/>
              </a:rPr>
              <a:t>(2010)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</a:rPr>
              <a:t>,n=100 BN THKG:</a:t>
            </a:r>
          </a:p>
          <a:p>
            <a:pPr algn="just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Font typeface="Arial" charset="0"/>
              <a:buChar char="-"/>
            </a:pPr>
            <a:r>
              <a:rPr lang="en-US" sz="20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</a:rPr>
              <a:t>Đánh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</a:rPr>
              <a:t>giá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</a:rPr>
              <a:t>thang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</a:rPr>
              <a:t>điểm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</a:rPr>
              <a:t> EQ VAS</a:t>
            </a:r>
          </a:p>
          <a:p>
            <a:pPr algn="just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en-US" sz="2000" dirty="0">
                <a:solidFill>
                  <a:schemeClr val="tx2"/>
                </a:solidFill>
                <a:latin typeface="Times New Roman" pitchFamily="18" charset="0"/>
              </a:rPr>
              <a:t>- PRP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</a:rPr>
              <a:t>có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</a:rPr>
              <a:t>tác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</a:rPr>
              <a:t>dụng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</a:rPr>
              <a:t>tốt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</a:rPr>
              <a:t>,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</a:rPr>
              <a:t>đặc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</a:rPr>
              <a:t>biệt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</a:rPr>
              <a:t>từ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</a:rPr>
              <a:t> 2- 6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</a:rPr>
              <a:t>tháng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</a:rPr>
              <a:t>sau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</a:rPr>
              <a:t> ĐT</a:t>
            </a:r>
          </a:p>
          <a:p>
            <a:pPr algn="just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FontTx/>
              <a:buChar char="-"/>
            </a:pP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</a:rPr>
              <a:t>Từ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</a:rPr>
              <a:t> 6- 12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</a:rPr>
              <a:t>tháng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</a:rPr>
              <a:t>: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</a:rPr>
              <a:t>hiệu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</a:rPr>
              <a:t>quả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</a:rPr>
              <a:t>giảm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</a:rPr>
              <a:t>nhẹ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</a:rPr>
              <a:t>nhưng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</a:rPr>
              <a:t>vẫn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</a:rPr>
              <a:t>cao</a:t>
            </a:r>
            <a:endParaRPr lang="en-US" sz="2000" dirty="0">
              <a:solidFill>
                <a:schemeClr val="tx2"/>
              </a:solidFill>
              <a:latin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FontTx/>
              <a:buChar char="-"/>
            </a:pPr>
            <a:r>
              <a:rPr lang="en-US" sz="20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</a:rPr>
              <a:t>Không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</a:rPr>
              <a:t>có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</a:rPr>
              <a:t>tác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</a:rPr>
              <a:t>dụng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</a:rPr>
              <a:t>phụ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</a:rPr>
              <a:t>nghiêm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</a:rPr>
              <a:t>trọng</a:t>
            </a:r>
            <a:endParaRPr lang="en-US" sz="2000" dirty="0">
              <a:solidFill>
                <a:schemeClr val="tx2"/>
              </a:solidFill>
              <a:latin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en-US" sz="2000" dirty="0">
                <a:solidFill>
                  <a:schemeClr val="tx2"/>
                </a:solidFill>
                <a:latin typeface="Times New Roman" pitchFamily="18" charset="0"/>
              </a:rPr>
              <a:t>-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</a:rPr>
              <a:t>Mức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</a:rPr>
              <a:t>độ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</a:rPr>
              <a:t>hài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</a:rPr>
              <a:t>lòng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</a:rPr>
              <a:t> 80%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1219200"/>
            <a:ext cx="51816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762000" y="6400800"/>
            <a:ext cx="8077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vi-VN" altLang="ja-JP" sz="1200" b="1" dirty="0">
                <a:solidFill>
                  <a:srgbClr val="FF9933"/>
                </a:solidFill>
              </a:rPr>
              <a:t>Kon </a:t>
            </a:r>
            <a:r>
              <a:rPr lang="en-US" altLang="ja-JP" sz="1200" b="1" dirty="0">
                <a:solidFill>
                  <a:srgbClr val="FF9933"/>
                </a:solidFill>
                <a:ea typeface="ＭＳ Ｐゴシック" pitchFamily="34" charset="-128"/>
              </a:rPr>
              <a:t>et al</a:t>
            </a:r>
            <a:r>
              <a:rPr lang="vi-VN" altLang="ja-JP" sz="1200" b="1" dirty="0">
                <a:solidFill>
                  <a:srgbClr val="FF9933"/>
                </a:solidFill>
              </a:rPr>
              <a:t> (2010); Knee Surg Sports Traumatol Arthrosc (2010) 18:472–479.</a:t>
            </a:r>
            <a:endParaRPr lang="en-US" sz="1200" b="1" dirty="0">
              <a:solidFill>
                <a:srgbClr val="FF9933"/>
              </a:solidFill>
            </a:endParaRPr>
          </a:p>
        </p:txBody>
      </p:sp>
      <p:sp>
        <p:nvSpPr>
          <p:cNvPr id="31" name="Rectangle 2"/>
          <p:cNvSpPr txBox="1">
            <a:spLocks noGrp="1" noChangeArrowheads="1"/>
          </p:cNvSpPr>
          <p:nvPr>
            <p:ph type="title"/>
          </p:nvPr>
        </p:nvSpPr>
        <p:spPr bwMode="gray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MỘT SỐ NGHIÊN CỨU </a:t>
            </a:r>
            <a:r>
              <a:rPr kumimoji="0" lang="en-US" sz="2800" b="1" i="0" u="none" strike="noStrike" kern="0" cap="all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Ứng</a:t>
            </a:r>
            <a:r>
              <a:rPr kumimoji="0" lang="en-US" sz="2800" b="1" i="0" u="none" strike="noStrike" kern="0" cap="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all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dụng</a:t>
            </a:r>
            <a:r>
              <a:rPr kumimoji="0" lang="en-US" sz="2800" b="1" i="0" u="none" strike="noStrike" kern="0" cap="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all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prp</a:t>
            </a:r>
            <a:r>
              <a:rPr kumimoji="0" lang="en-US" sz="2800" b="1" i="0" u="none" strike="noStrike" kern="0" cap="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all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trong</a:t>
            </a:r>
            <a:r>
              <a:rPr kumimoji="0" lang="en-US" sz="2800" b="1" i="0" u="none" strike="noStrike" kern="0" cap="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all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điều</a:t>
            </a:r>
            <a:r>
              <a:rPr kumimoji="0" lang="en-US" sz="2800" b="1" i="0" u="none" strike="noStrike" kern="0" cap="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all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trị</a:t>
            </a:r>
            <a:r>
              <a:rPr kumimoji="0" lang="en-US" sz="2800" b="1" i="0" u="none" strike="noStrike" kern="0" cap="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all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thoái</a:t>
            </a:r>
            <a:r>
              <a:rPr kumimoji="0" lang="en-US" sz="2800" b="1" i="0" u="none" strike="noStrike" kern="0" cap="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all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hóa</a:t>
            </a:r>
            <a:r>
              <a:rPr kumimoji="0" lang="en-US" sz="2800" b="1" i="0" u="none" strike="noStrike" kern="0" cap="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all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khớp</a:t>
            </a:r>
            <a:r>
              <a:rPr kumimoji="0" lang="en-US" sz="2800" b="1" i="0" u="none" strike="noStrike" kern="0" cap="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all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gối</a:t>
            </a:r>
            <a:endParaRPr kumimoji="0" lang="en-US" sz="2800" b="1" i="0" u="none" strike="noStrike" kern="0" cap="all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685800" y="1219200"/>
            <a:ext cx="8229600" cy="142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en-US" b="1" dirty="0" err="1">
                <a:solidFill>
                  <a:srgbClr val="FFCC66"/>
                </a:solidFill>
                <a:latin typeface="Times New Roman" pitchFamily="18" charset="0"/>
              </a:rPr>
              <a:t>Kon</a:t>
            </a:r>
            <a:r>
              <a:rPr lang="en-US" b="1" dirty="0">
                <a:solidFill>
                  <a:srgbClr val="FFCC66"/>
                </a:solidFill>
                <a:latin typeface="Times New Roman" pitchFamily="18" charset="0"/>
              </a:rPr>
              <a:t> (2010)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</a:rPr>
              <a:t>,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 n =150 BN (3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</a:rPr>
              <a:t>nhóm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: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</a:rPr>
              <a:t>tiêm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 PRP, HA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</a:rPr>
              <a:t>trọng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</a:rPr>
              <a:t>lượng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</a:rPr>
              <a:t>phân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</a:rPr>
              <a:t>tử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</a:rPr>
              <a:t>thấp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 (LHA),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</a:rPr>
              <a:t>cao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 (HHA)); 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</a:rPr>
              <a:t>Đánh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</a:rPr>
              <a:t>giá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</a:rPr>
              <a:t>bằng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</a:rPr>
              <a:t>thang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</a:rPr>
              <a:t>điểm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 EQ VAS 2- 6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</a:rPr>
              <a:t>tháng</a:t>
            </a:r>
            <a:endParaRPr lang="en-US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just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</a:rPr>
              <a:t>Mức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</a:rPr>
              <a:t>độ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</a:rPr>
              <a:t>hài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</a:rPr>
              <a:t>lòng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</a:rPr>
              <a:t> PRP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</a:rPr>
              <a:t>là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</a:rPr>
              <a:t> 82% (66% ở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</a:rPr>
              <a:t>nhóm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</a:rPr>
              <a:t> HHA, 64% LHA)</a:t>
            </a:r>
            <a:endParaRPr lang="en-US" dirty="0" smtClean="0"/>
          </a:p>
          <a:p>
            <a:pPr algn="just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</a:pPr>
            <a:endParaRPr lang="en-US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362200"/>
            <a:ext cx="7239000" cy="380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990600" y="6324600"/>
            <a:ext cx="7620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vi-VN" altLang="ja-JP" sz="1200" b="1" dirty="0">
                <a:solidFill>
                  <a:srgbClr val="FF9933"/>
                </a:solidFill>
              </a:rPr>
              <a:t>Kon et al (2010); American Academy of Orthopaedic Surgeons, New</a:t>
            </a:r>
            <a:r>
              <a:rPr lang="th-TH" altLang="ja-JP" sz="1200" b="1" dirty="0">
                <a:solidFill>
                  <a:srgbClr val="FF9933"/>
                </a:solidFill>
              </a:rPr>
              <a:t> </a:t>
            </a:r>
            <a:r>
              <a:rPr lang="vi-VN" altLang="ja-JP" sz="1200" b="1" dirty="0">
                <a:solidFill>
                  <a:srgbClr val="FF9933"/>
                </a:solidFill>
              </a:rPr>
              <a:t>Orleans, LA, March 12, 2010</a:t>
            </a:r>
            <a:r>
              <a:rPr lang="en-US" altLang="ja-JP" sz="1200" b="1" dirty="0">
                <a:solidFill>
                  <a:srgbClr val="FFCC66"/>
                </a:solidFill>
                <a:ea typeface="ＭＳ Ｐゴシック" pitchFamily="34" charset="-128"/>
              </a:rPr>
              <a:t> </a:t>
            </a:r>
            <a:endParaRPr lang="en-US" sz="1200" b="1" dirty="0">
              <a:solidFill>
                <a:srgbClr val="FFCC66"/>
              </a:solidFill>
            </a:endParaRPr>
          </a:p>
        </p:txBody>
      </p:sp>
      <p:sp>
        <p:nvSpPr>
          <p:cNvPr id="35" name="Rectangle 2"/>
          <p:cNvSpPr txBox="1">
            <a:spLocks noGrp="1" noChangeArrowheads="1"/>
          </p:cNvSpPr>
          <p:nvPr>
            <p:ph type="title"/>
          </p:nvPr>
        </p:nvSpPr>
        <p:spPr bwMode="gray">
          <a:xfrm>
            <a:off x="990600" y="152400"/>
            <a:ext cx="78454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MỘT SỐ NGHIÊN CỨU </a:t>
            </a:r>
            <a:r>
              <a:rPr kumimoji="0" lang="en-US" sz="2800" b="1" i="0" u="none" strike="noStrike" kern="0" cap="all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Ứng</a:t>
            </a:r>
            <a:r>
              <a:rPr kumimoji="0" lang="en-US" sz="2800" b="1" i="0" u="none" strike="noStrike" kern="0" cap="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all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dụng</a:t>
            </a:r>
            <a:r>
              <a:rPr kumimoji="0" lang="en-US" sz="2800" b="1" i="0" u="none" strike="noStrike" kern="0" cap="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all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prp</a:t>
            </a:r>
            <a:r>
              <a:rPr kumimoji="0" lang="en-US" sz="2800" b="1" i="0" u="none" strike="noStrike" kern="0" cap="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all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trong</a:t>
            </a:r>
            <a:r>
              <a:rPr kumimoji="0" lang="en-US" sz="2800" b="1" i="0" u="none" strike="noStrike" kern="0" cap="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all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điều</a:t>
            </a:r>
            <a:r>
              <a:rPr kumimoji="0" lang="en-US" sz="2800" b="1" i="0" u="none" strike="noStrike" kern="0" cap="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all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trị</a:t>
            </a:r>
            <a:r>
              <a:rPr kumimoji="0" lang="en-US" sz="2800" b="1" i="0" u="none" strike="noStrike" kern="0" cap="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all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thoái</a:t>
            </a:r>
            <a:r>
              <a:rPr kumimoji="0" lang="en-US" sz="2800" b="1" i="0" u="none" strike="noStrike" kern="0" cap="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all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hóa</a:t>
            </a:r>
            <a:r>
              <a:rPr kumimoji="0" lang="en-US" sz="2800" b="1" i="0" u="none" strike="noStrike" kern="0" cap="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all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khớp</a:t>
            </a:r>
            <a:r>
              <a:rPr kumimoji="0" lang="en-US" sz="2800" b="1" i="0" u="none" strike="noStrike" kern="0" cap="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all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gối</a:t>
            </a:r>
            <a:endParaRPr kumimoji="0" lang="en-US" sz="2800" b="1" i="0" u="none" strike="noStrike" kern="0" cap="all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838200" y="1295400"/>
            <a:ext cx="8305800" cy="110799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en-US" sz="2000" b="1" dirty="0" err="1" smtClean="0">
                <a:solidFill>
                  <a:srgbClr val="FFCC66"/>
                </a:solidFill>
                <a:latin typeface="Times New Roman" pitchFamily="18" charset="0"/>
              </a:rPr>
              <a:t>Spakova</a:t>
            </a:r>
            <a:r>
              <a:rPr lang="en-US" sz="2000" b="1" dirty="0" smtClean="0">
                <a:solidFill>
                  <a:srgbClr val="FFCC66"/>
                </a:solidFill>
                <a:latin typeface="Times New Roman" pitchFamily="18" charset="0"/>
              </a:rPr>
              <a:t> </a:t>
            </a:r>
            <a:r>
              <a:rPr lang="en-US" sz="2000" b="1" dirty="0">
                <a:solidFill>
                  <a:srgbClr val="FFCC66"/>
                </a:solidFill>
                <a:latin typeface="Times New Roman" pitchFamily="18" charset="0"/>
              </a:rPr>
              <a:t>(2012)</a:t>
            </a: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</a:rPr>
              <a:t>,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</a:rPr>
              <a:t> n =120 BN THKG (2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</a:rPr>
              <a:t>nhóm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</a:rPr>
              <a:t>: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</a:rPr>
              <a:t>tiêm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</a:rPr>
              <a:t> PRP, HA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</a:rPr>
              <a:t>trọng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</a:rPr>
              <a:t>lượng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</a:rPr>
              <a:t>phân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</a:rPr>
              <a:t>tử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</a:rPr>
              <a:t>thấp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</a:rPr>
              <a:t> (LHA),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</a:rPr>
              <a:t>Đánh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</a:rPr>
              <a:t>giá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</a:rPr>
              <a:t>bằng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</a:rPr>
              <a:t>thang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</a:rPr>
              <a:t>điểm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</a:rPr>
              <a:t> WOMAC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</a:rPr>
              <a:t>tại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</a:rPr>
              <a:t>thời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</a:rPr>
              <a:t>điểm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</a:rPr>
              <a:t> 3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</a:rPr>
              <a:t>tháng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</a:rPr>
              <a:t>sau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</a:rPr>
              <a:t>điều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</a:rPr>
              <a:t>trị</a:t>
            </a:r>
            <a:endParaRPr lang="en-US" sz="20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286000"/>
            <a:ext cx="8039100" cy="396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 Placeholder 2"/>
          <p:cNvSpPr txBox="1">
            <a:spLocks/>
          </p:cNvSpPr>
          <p:nvPr/>
        </p:nvSpPr>
        <p:spPr bwMode="gray">
          <a:xfrm>
            <a:off x="838200" y="624840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Spakova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´ T (2012); Am J Phys Med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Rehabil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2012;91(4):00Y00.</a:t>
            </a:r>
          </a:p>
        </p:txBody>
      </p:sp>
      <p:sp>
        <p:nvSpPr>
          <p:cNvPr id="40" name="Rectangle 2"/>
          <p:cNvSpPr txBox="1">
            <a:spLocks noGrp="1" noChangeArrowheads="1"/>
          </p:cNvSpPr>
          <p:nvPr>
            <p:ph type="title"/>
          </p:nvPr>
        </p:nvSpPr>
        <p:spPr bwMode="gray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MỘT SỐ NGHIÊN CỨU </a:t>
            </a:r>
            <a:r>
              <a:rPr kumimoji="0" lang="en-US" sz="2800" b="1" i="0" u="none" strike="noStrike" kern="0" cap="all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Ứng</a:t>
            </a:r>
            <a:r>
              <a:rPr kumimoji="0" lang="en-US" sz="2800" b="1" i="0" u="none" strike="noStrike" kern="0" cap="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all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dụng</a:t>
            </a:r>
            <a:r>
              <a:rPr kumimoji="0" lang="en-US" sz="2800" b="1" i="0" u="none" strike="noStrike" kern="0" cap="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all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prp</a:t>
            </a:r>
            <a:r>
              <a:rPr kumimoji="0" lang="en-US" sz="2800" b="1" i="0" u="none" strike="noStrike" kern="0" cap="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all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trong</a:t>
            </a:r>
            <a:r>
              <a:rPr kumimoji="0" lang="en-US" sz="2800" b="1" i="0" u="none" strike="noStrike" kern="0" cap="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all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điều</a:t>
            </a:r>
            <a:r>
              <a:rPr kumimoji="0" lang="en-US" sz="2800" b="1" i="0" u="none" strike="noStrike" kern="0" cap="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all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trị</a:t>
            </a:r>
            <a:r>
              <a:rPr kumimoji="0" lang="en-US" sz="2800" b="1" i="0" u="none" strike="noStrike" kern="0" cap="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all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thoái</a:t>
            </a:r>
            <a:r>
              <a:rPr kumimoji="0" lang="en-US" sz="2800" b="1" i="0" u="none" strike="noStrike" kern="0" cap="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all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hóa</a:t>
            </a:r>
            <a:r>
              <a:rPr kumimoji="0" lang="en-US" sz="2800" b="1" i="0" u="none" strike="noStrike" kern="0" cap="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all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khớp</a:t>
            </a:r>
            <a:r>
              <a:rPr kumimoji="0" lang="en-US" sz="2800" b="1" i="0" u="none" strike="noStrike" kern="0" cap="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all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gối</a:t>
            </a:r>
            <a:endParaRPr kumimoji="0" lang="en-US" sz="2800" b="1" i="0" u="none" strike="noStrike" kern="0" cap="all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/>
          </p:cNvSpPr>
          <p:nvPr/>
        </p:nvSpPr>
        <p:spPr bwMode="black">
          <a:xfrm>
            <a:off x="762000" y="304800"/>
            <a:ext cx="83820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ĐỐI TƯỢNG VÀ PHƯƠNG PHÁP NGHIÊN CỨU</a:t>
            </a:r>
          </a:p>
        </p:txBody>
      </p:sp>
      <p:sp>
        <p:nvSpPr>
          <p:cNvPr id="22531" name="Conten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5125" indent="-255588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1.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Đối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tượng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nghiên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cứu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:</a:t>
            </a:r>
          </a:p>
          <a:p>
            <a:pPr marL="365125" indent="-255588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400" dirty="0" smtClean="0">
                <a:latin typeface="Times New Roman" pitchFamily="18" charset="0"/>
              </a:rPr>
              <a:t>    39 BN (64 </a:t>
            </a:r>
            <a:r>
              <a:rPr lang="en-US" sz="2400" dirty="0" err="1" smtClean="0">
                <a:latin typeface="Times New Roman" pitchFamily="18" charset="0"/>
              </a:rPr>
              <a:t>khớp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gối</a:t>
            </a:r>
            <a:r>
              <a:rPr lang="en-US" sz="2400" dirty="0" smtClean="0">
                <a:latin typeface="Times New Roman" pitchFamily="18" charset="0"/>
              </a:rPr>
              <a:t>) </a:t>
            </a:r>
            <a:r>
              <a:rPr lang="en-US" sz="2400" dirty="0" err="1" smtClean="0">
                <a:latin typeface="Times New Roman" pitchFamily="18" charset="0"/>
              </a:rPr>
              <a:t>chia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làm</a:t>
            </a:r>
            <a:r>
              <a:rPr lang="en-US" sz="2400" dirty="0" smtClean="0">
                <a:latin typeface="Times New Roman" pitchFamily="18" charset="0"/>
              </a:rPr>
              <a:t> 2 </a:t>
            </a:r>
            <a:r>
              <a:rPr lang="en-US" sz="2400" dirty="0" err="1" smtClean="0">
                <a:latin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</a:rPr>
              <a:t>:</a:t>
            </a:r>
          </a:p>
          <a:p>
            <a:pPr marL="365125" indent="-255588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400" dirty="0" smtClean="0">
                <a:latin typeface="Times New Roman" pitchFamily="18" charset="0"/>
              </a:rPr>
              <a:t>  -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</a:rPr>
              <a:t>Nhóm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</a:rPr>
              <a:t> NC </a:t>
            </a:r>
            <a:r>
              <a:rPr lang="en-US" sz="2400" dirty="0" err="1" smtClean="0">
                <a:latin typeface="Times New Roman" pitchFamily="18" charset="0"/>
              </a:rPr>
              <a:t>gồm</a:t>
            </a:r>
            <a:r>
              <a:rPr lang="en-US" sz="2400" dirty="0" smtClean="0">
                <a:latin typeface="Times New Roman" pitchFamily="18" charset="0"/>
              </a:rPr>
              <a:t> 19 BN (31 </a:t>
            </a:r>
            <a:r>
              <a:rPr lang="en-US" sz="2400" dirty="0" err="1" smtClean="0">
                <a:latin typeface="Times New Roman" pitchFamily="18" charset="0"/>
              </a:rPr>
              <a:t>khớp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gối</a:t>
            </a:r>
            <a:r>
              <a:rPr lang="en-US" sz="2400" dirty="0" smtClean="0">
                <a:latin typeface="Times New Roman" pitchFamily="18" charset="0"/>
              </a:rPr>
              <a:t>): </a:t>
            </a:r>
            <a:r>
              <a:rPr lang="en-US" sz="2400" dirty="0" err="1" smtClean="0">
                <a:latin typeface="Times New Roman" pitchFamily="18" charset="0"/>
              </a:rPr>
              <a:t>tách</a:t>
            </a:r>
            <a:r>
              <a:rPr lang="en-US" sz="2400" dirty="0" smtClean="0">
                <a:latin typeface="Times New Roman" pitchFamily="18" charset="0"/>
              </a:rPr>
              <a:t> PRP </a:t>
            </a:r>
            <a:r>
              <a:rPr lang="en-US" sz="2400" dirty="0" err="1" smtClean="0">
                <a:latin typeface="Times New Roman" pitchFamily="18" charset="0"/>
              </a:rPr>
              <a:t>theo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kỹ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thuật</a:t>
            </a:r>
            <a:r>
              <a:rPr lang="en-US" sz="2400" dirty="0" smtClean="0">
                <a:latin typeface="Times New Roman" pitchFamily="18" charset="0"/>
              </a:rPr>
              <a:t> ACP (</a:t>
            </a:r>
            <a:r>
              <a:rPr lang="en-US" sz="2400" dirty="0" err="1" smtClean="0">
                <a:latin typeface="Times New Roman" pitchFamily="18" charset="0"/>
              </a:rPr>
              <a:t>Arthrex</a:t>
            </a:r>
            <a:r>
              <a:rPr lang="en-US" sz="2400" dirty="0" smtClean="0">
                <a:latin typeface="Times New Roman" pitchFamily="18" charset="0"/>
              </a:rPr>
              <a:t>, CHLB </a:t>
            </a:r>
            <a:r>
              <a:rPr lang="en-US" sz="2400" dirty="0" err="1" smtClean="0">
                <a:latin typeface="Times New Roman" pitchFamily="18" charset="0"/>
              </a:rPr>
              <a:t>Đức</a:t>
            </a:r>
            <a:r>
              <a:rPr lang="en-US" sz="2400" dirty="0" smtClean="0">
                <a:latin typeface="Times New Roman" pitchFamily="18" charset="0"/>
              </a:rPr>
              <a:t>)</a:t>
            </a:r>
          </a:p>
          <a:p>
            <a:pPr marL="365125" indent="-255588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400" dirty="0" smtClean="0">
                <a:latin typeface="Times New Roman" pitchFamily="18" charset="0"/>
              </a:rPr>
              <a:t>  -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</a:rPr>
              <a:t>Nhóm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</a:rPr>
              <a:t>chứng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gồm</a:t>
            </a:r>
            <a:r>
              <a:rPr lang="en-US" sz="2400" dirty="0" smtClean="0">
                <a:latin typeface="Times New Roman" pitchFamily="18" charset="0"/>
              </a:rPr>
              <a:t> 20 BN (33 </a:t>
            </a:r>
            <a:r>
              <a:rPr lang="en-US" sz="2400" dirty="0" err="1" smtClean="0">
                <a:latin typeface="Times New Roman" pitchFamily="18" charset="0"/>
              </a:rPr>
              <a:t>khớp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gối</a:t>
            </a:r>
            <a:r>
              <a:rPr lang="en-US" sz="2400" dirty="0" smtClean="0">
                <a:latin typeface="Times New Roman" pitchFamily="18" charset="0"/>
              </a:rPr>
              <a:t>): </a:t>
            </a:r>
            <a:r>
              <a:rPr lang="en-US" sz="2400" dirty="0" err="1" smtClean="0">
                <a:latin typeface="Times New Roman" pitchFamily="18" charset="0"/>
              </a:rPr>
              <a:t>tiêm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Hyalgan</a:t>
            </a:r>
            <a:r>
              <a:rPr lang="en-US" sz="2400" dirty="0" smtClean="0">
                <a:latin typeface="Times New Roman" pitchFamily="18" charset="0"/>
              </a:rPr>
              <a:t> (</a:t>
            </a:r>
            <a:r>
              <a:rPr lang="en-US" sz="2400" dirty="0" err="1" smtClean="0">
                <a:latin typeface="Times New Roman" pitchFamily="18" charset="0"/>
              </a:rPr>
              <a:t>Fidia</a:t>
            </a:r>
            <a:r>
              <a:rPr lang="en-US" sz="2400" dirty="0" smtClean="0">
                <a:latin typeface="Times New Roman" pitchFamily="18" charset="0"/>
              </a:rPr>
              <a:t>, Italia)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5125" indent="-255588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1.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Đối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tượng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nghiên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cứu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:</a:t>
            </a:r>
          </a:p>
          <a:p>
            <a:pPr marL="365125" indent="-255588" eaLnBrk="1" hangingPunct="1">
              <a:buFont typeface="Wingdings" pitchFamily="2" charset="2"/>
              <a:buNone/>
            </a:pP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</a:rPr>
              <a:t>1.2.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</a:rPr>
              <a:t>Tiêu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</a:rPr>
              <a:t>chuẩn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</a:rPr>
              <a:t>loại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</a:rPr>
              <a:t>trừ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</a:rPr>
              <a:t>:</a:t>
            </a:r>
            <a:endParaRPr lang="en-US" sz="2400" dirty="0" smtClean="0">
              <a:solidFill>
                <a:srgbClr val="0070C0"/>
              </a:solidFill>
              <a:latin typeface="Times New Roman" pitchFamily="18" charset="0"/>
            </a:endParaRPr>
          </a:p>
          <a:p>
            <a:pPr marL="365125" indent="-255588" eaLnBrk="1" hangingPunct="1">
              <a:buFont typeface="Wingdings" pitchFamily="2" charset="2"/>
              <a:buNone/>
            </a:pPr>
            <a:r>
              <a:rPr lang="en-US" sz="2400" dirty="0" smtClean="0">
                <a:latin typeface="Times New Roman" pitchFamily="18" charset="0"/>
              </a:rPr>
              <a:t>   - </a:t>
            </a:r>
            <a:r>
              <a:rPr lang="en-US" sz="2400" dirty="0" err="1" smtClean="0">
                <a:latin typeface="Times New Roman" pitchFamily="18" charset="0"/>
              </a:rPr>
              <a:t>Thoái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hóa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khớp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gối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thứ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phát</a:t>
            </a:r>
            <a:r>
              <a:rPr lang="en-US" sz="2400" dirty="0" smtClean="0">
                <a:latin typeface="Times New Roman" pitchFamily="18" charset="0"/>
              </a:rPr>
              <a:t>.</a:t>
            </a:r>
          </a:p>
          <a:p>
            <a:pPr marL="365125" indent="-255588" eaLnBrk="1" hangingPunct="1">
              <a:buFont typeface="Wingdings" pitchFamily="2" charset="2"/>
              <a:buNone/>
            </a:pPr>
            <a:r>
              <a:rPr lang="en-US" sz="2400" dirty="0" smtClean="0">
                <a:latin typeface="Times New Roman" pitchFamily="18" charset="0"/>
              </a:rPr>
              <a:t>   - </a:t>
            </a:r>
            <a:r>
              <a:rPr lang="en-US" sz="2400" dirty="0" err="1" smtClean="0">
                <a:latin typeface="Times New Roman" pitchFamily="18" charset="0"/>
              </a:rPr>
              <a:t>Mắc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bệnh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lý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hệ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thống</a:t>
            </a:r>
            <a:r>
              <a:rPr lang="en-US" sz="2400" dirty="0" smtClean="0">
                <a:latin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</a:rPr>
              <a:t>đái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tháo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đường</a:t>
            </a:r>
            <a:r>
              <a:rPr lang="en-US" sz="2400" dirty="0" smtClean="0">
                <a:latin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</a:rPr>
              <a:t>viêm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khớp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dạng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thấp</a:t>
            </a:r>
            <a:r>
              <a:rPr lang="en-US" sz="2400" dirty="0" smtClean="0">
                <a:latin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</a:rPr>
              <a:t>bệnh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lý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máu</a:t>
            </a:r>
            <a:r>
              <a:rPr lang="en-US" sz="2400" dirty="0" smtClean="0">
                <a:latin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</a:rPr>
              <a:t>rối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loạn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chức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năng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tiểu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cầu</a:t>
            </a:r>
            <a:r>
              <a:rPr lang="en-US" sz="2400" dirty="0" smtClean="0">
                <a:latin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</a:rPr>
              <a:t>nhiễm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khuẩn</a:t>
            </a:r>
            <a:r>
              <a:rPr lang="en-US" sz="2400" dirty="0" smtClean="0">
                <a:latin typeface="Times New Roman" pitchFamily="18" charset="0"/>
              </a:rPr>
              <a:t>…</a:t>
            </a:r>
          </a:p>
          <a:p>
            <a:pPr marL="365125" indent="-255588" eaLnBrk="1" hangingPunct="1">
              <a:buFont typeface="Wingdings" pitchFamily="2" charset="2"/>
              <a:buNone/>
            </a:pPr>
            <a:r>
              <a:rPr lang="en-US" sz="2400" dirty="0" smtClean="0">
                <a:latin typeface="Times New Roman" pitchFamily="18" charset="0"/>
              </a:rPr>
              <a:t>   - </a:t>
            </a:r>
            <a:r>
              <a:rPr lang="en-US" sz="2400" dirty="0" err="1" smtClean="0">
                <a:latin typeface="Times New Roman" pitchFamily="18" charset="0"/>
              </a:rPr>
              <a:t>Hb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máu</a:t>
            </a:r>
            <a:r>
              <a:rPr lang="en-US" sz="2400" dirty="0" smtClean="0">
                <a:latin typeface="Times New Roman" pitchFamily="18" charset="0"/>
              </a:rPr>
              <a:t> &lt; 110g/l</a:t>
            </a:r>
          </a:p>
          <a:p>
            <a:pPr marL="365125" indent="-255588" eaLnBrk="1" hangingPunct="1">
              <a:buFont typeface="Wingdings" pitchFamily="2" charset="2"/>
              <a:buNone/>
            </a:pPr>
            <a:r>
              <a:rPr lang="en-US" sz="2400" dirty="0" smtClean="0">
                <a:latin typeface="Times New Roman" pitchFamily="18" charset="0"/>
              </a:rPr>
              <a:t>   - </a:t>
            </a:r>
            <a:r>
              <a:rPr lang="en-US" sz="2400" dirty="0" err="1" smtClean="0">
                <a:latin typeface="Times New Roman" pitchFamily="18" charset="0"/>
              </a:rPr>
              <a:t>Tiểu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cầu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máu</a:t>
            </a:r>
            <a:r>
              <a:rPr lang="en-US" sz="2400" dirty="0" smtClean="0">
                <a:latin typeface="Times New Roman" pitchFamily="18" charset="0"/>
              </a:rPr>
              <a:t> &lt; 150 G/l</a:t>
            </a:r>
          </a:p>
          <a:p>
            <a:pPr marL="365125" indent="-255588" eaLnBrk="1" hangingPunct="1">
              <a:buFont typeface="Wingdings" pitchFamily="2" charset="2"/>
              <a:buNone/>
            </a:pPr>
            <a:r>
              <a:rPr lang="en-US" sz="2400" dirty="0" smtClean="0">
                <a:latin typeface="Times New Roman" pitchFamily="18" charset="0"/>
              </a:rPr>
              <a:t>   - Thai </a:t>
            </a:r>
            <a:r>
              <a:rPr lang="en-US" sz="2400" dirty="0" err="1" smtClean="0">
                <a:latin typeface="Times New Roman" pitchFamily="18" charset="0"/>
              </a:rPr>
              <a:t>nghén</a:t>
            </a:r>
            <a:r>
              <a:rPr lang="en-US" sz="2400" dirty="0" smtClean="0">
                <a:latin typeface="Times New Roman" pitchFamily="18" charset="0"/>
              </a:rPr>
              <a:t>.</a:t>
            </a:r>
          </a:p>
          <a:p>
            <a:pPr marL="365125" indent="-255588" eaLnBrk="1" hangingPunct="1">
              <a:buFont typeface="Wingdings" pitchFamily="2" charset="2"/>
              <a:buNone/>
            </a:pPr>
            <a:r>
              <a:rPr lang="en-US" sz="2400" dirty="0" smtClean="0">
                <a:latin typeface="Times New Roman" pitchFamily="18" charset="0"/>
              </a:rPr>
              <a:t>   - </a:t>
            </a:r>
            <a:r>
              <a:rPr lang="en-US" sz="2400" dirty="0" err="1" smtClean="0">
                <a:latin typeface="Times New Roman" pitchFamily="18" charset="0"/>
              </a:rPr>
              <a:t>Mới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tiêm</a:t>
            </a:r>
            <a:r>
              <a:rPr lang="en-US" sz="2400" dirty="0" smtClean="0">
                <a:latin typeface="Times New Roman" pitchFamily="18" charset="0"/>
              </a:rPr>
              <a:t> corticoid/HA </a:t>
            </a:r>
            <a:r>
              <a:rPr lang="en-US" sz="2400" dirty="0" err="1" smtClean="0">
                <a:latin typeface="Times New Roman" pitchFamily="18" charset="0"/>
              </a:rPr>
              <a:t>khớp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gối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vòng</a:t>
            </a:r>
            <a:r>
              <a:rPr lang="en-US" sz="2400" dirty="0" smtClean="0">
                <a:latin typeface="Times New Roman" pitchFamily="18" charset="0"/>
              </a:rPr>
              <a:t> 6 </a:t>
            </a:r>
            <a:r>
              <a:rPr lang="en-US" sz="2400" dirty="0" err="1" smtClean="0">
                <a:latin typeface="Times New Roman" pitchFamily="18" charset="0"/>
              </a:rPr>
              <a:t>tuần</a:t>
            </a:r>
            <a:endParaRPr lang="en-US" sz="2400" dirty="0" smtClean="0">
              <a:latin typeface="Times New Roman" pitchFamily="18" charset="0"/>
            </a:endParaRPr>
          </a:p>
          <a:p>
            <a:pPr marL="365125" indent="-255588" eaLnBrk="1" hangingPunct="1">
              <a:buFont typeface="Wingdings" pitchFamily="2" charset="2"/>
              <a:buNone/>
            </a:pPr>
            <a:r>
              <a:rPr lang="en-US" sz="2400" dirty="0" smtClean="0">
                <a:latin typeface="Times New Roman" pitchFamily="18" charset="0"/>
              </a:rPr>
              <a:t>   - </a:t>
            </a:r>
            <a:r>
              <a:rPr lang="en-US" sz="2400" dirty="0" err="1" smtClean="0">
                <a:latin typeface="Times New Roman" pitchFamily="18" charset="0"/>
              </a:rPr>
              <a:t>Tiền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sử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phẫu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thuật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khớp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gối</a:t>
            </a:r>
            <a:r>
              <a:rPr lang="en-US" sz="2400" dirty="0" smtClean="0">
                <a:latin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</a:rPr>
              <a:t>nhiễm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khuẩn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khớp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gối</a:t>
            </a:r>
            <a:endParaRPr lang="en-US" sz="2400" dirty="0" smtClean="0">
              <a:latin typeface="Times New Roman" pitchFamily="18" charset="0"/>
            </a:endParaRPr>
          </a:p>
          <a:p>
            <a:pPr marL="365125" indent="-255588" eaLnBrk="1" hangingPunct="1">
              <a:buFont typeface="Wingdings" pitchFamily="2" charset="2"/>
              <a:buNone/>
            </a:pPr>
            <a:r>
              <a:rPr lang="en-US" sz="2400" dirty="0" smtClean="0">
                <a:latin typeface="Times New Roman" pitchFamily="18" charset="0"/>
              </a:rPr>
              <a:t>   - </a:t>
            </a:r>
            <a:r>
              <a:rPr lang="en-US" sz="2400" dirty="0" err="1" smtClean="0">
                <a:latin typeface="Times New Roman" pitchFamily="18" charset="0"/>
              </a:rPr>
              <a:t>Xquang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giai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đoạn</a:t>
            </a:r>
            <a:r>
              <a:rPr lang="en-US" sz="2400" dirty="0" smtClean="0">
                <a:latin typeface="Times New Roman" pitchFamily="18" charset="0"/>
              </a:rPr>
              <a:t> 1,4 </a:t>
            </a:r>
            <a:r>
              <a:rPr lang="en-US" sz="2400" dirty="0" err="1" smtClean="0">
                <a:latin typeface="Times New Roman" pitchFamily="18" charset="0"/>
              </a:rPr>
              <a:t>theo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phân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loại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Kellgren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</a:rPr>
              <a:t> Lawrence</a:t>
            </a:r>
          </a:p>
          <a:p>
            <a:pPr marL="365125" indent="-255588" eaLnBrk="1" hangingPunct="1">
              <a:buFont typeface="Wingdings" pitchFamily="2" charset="2"/>
              <a:buNone/>
            </a:pPr>
            <a:r>
              <a:rPr lang="en-US" sz="2400" dirty="0" smtClean="0">
                <a:latin typeface="Times New Roman" pitchFamily="18" charset="0"/>
              </a:rPr>
              <a:t>   - </a:t>
            </a:r>
            <a:r>
              <a:rPr lang="en-US" sz="2400" dirty="0" err="1" smtClean="0">
                <a:latin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đồng</a:t>
            </a:r>
            <a:r>
              <a:rPr lang="en-US" sz="2400" dirty="0" smtClean="0">
                <a:latin typeface="Times New Roman" pitchFamily="18" charset="0"/>
              </a:rPr>
              <a:t> ý </a:t>
            </a:r>
            <a:r>
              <a:rPr lang="en-US" sz="2400" dirty="0" err="1" smtClean="0">
                <a:latin typeface="Times New Roman" pitchFamily="18" charset="0"/>
              </a:rPr>
              <a:t>tham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gia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nghiên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cứu</a:t>
            </a:r>
            <a:endParaRPr lang="en-US" sz="2400" dirty="0" smtClean="0">
              <a:latin typeface="Times New Roman" pitchFamily="18" charset="0"/>
            </a:endParaRPr>
          </a:p>
          <a:p>
            <a:pPr marL="365125" indent="-255588" eaLnBrk="1" hangingPunct="1">
              <a:buFont typeface="Wingdings" pitchFamily="2" charset="2"/>
              <a:buNone/>
            </a:pPr>
            <a:endParaRPr lang="en-US" sz="2400" dirty="0" smtClean="0">
              <a:latin typeface="Times New Roman" pitchFamily="18" charset="0"/>
            </a:endParaRPr>
          </a:p>
        </p:txBody>
      </p:sp>
      <p:sp>
        <p:nvSpPr>
          <p:cNvPr id="24579" name="Title 1"/>
          <p:cNvSpPr>
            <a:spLocks/>
          </p:cNvSpPr>
          <p:nvPr/>
        </p:nvSpPr>
        <p:spPr bwMode="black">
          <a:xfrm>
            <a:off x="762000" y="152400"/>
            <a:ext cx="82296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ĐỐI TƯỢNG VÀ PHƯƠNG PHÁP NGHIÊN CỨU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700" dirty="0" smtClean="0">
                <a:solidFill>
                  <a:srgbClr val="0070C0"/>
                </a:solidFill>
              </a:rPr>
              <a:t>NỘI DUNG</a:t>
            </a:r>
            <a:endParaRPr lang="en-US" sz="3700" dirty="0">
              <a:solidFill>
                <a:srgbClr val="0070C0"/>
              </a:solidFill>
            </a:endParaRPr>
          </a:p>
        </p:txBody>
      </p:sp>
      <p:grpSp>
        <p:nvGrpSpPr>
          <p:cNvPr id="5177" name="Group 57"/>
          <p:cNvGrpSpPr>
            <a:grpSpLocks/>
          </p:cNvGrpSpPr>
          <p:nvPr/>
        </p:nvGrpSpPr>
        <p:grpSpPr bwMode="auto">
          <a:xfrm>
            <a:off x="2232025" y="3613150"/>
            <a:ext cx="5311775" cy="688975"/>
            <a:chOff x="720" y="1392"/>
            <a:chExt cx="4058" cy="480"/>
          </a:xfrm>
        </p:grpSpPr>
        <p:sp>
          <p:nvSpPr>
            <p:cNvPr id="5178" name="AutoShape 58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179" name="Group 59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5180" name="AutoShape 60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81" name="AutoShape 61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182" name="Group 62"/>
          <p:cNvGrpSpPr>
            <a:grpSpLocks/>
          </p:cNvGrpSpPr>
          <p:nvPr/>
        </p:nvGrpSpPr>
        <p:grpSpPr bwMode="auto">
          <a:xfrm>
            <a:off x="2232025" y="4478338"/>
            <a:ext cx="5311775" cy="688975"/>
            <a:chOff x="720" y="1392"/>
            <a:chExt cx="4058" cy="480"/>
          </a:xfrm>
        </p:grpSpPr>
        <p:sp>
          <p:nvSpPr>
            <p:cNvPr id="5183" name="AutoShape 63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92157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184" name="Group 64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5185" name="AutoShape 65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86" name="AutoShape 66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187" name="Group 67"/>
          <p:cNvGrpSpPr>
            <a:grpSpLocks/>
          </p:cNvGrpSpPr>
          <p:nvPr/>
        </p:nvGrpSpPr>
        <p:grpSpPr bwMode="auto">
          <a:xfrm>
            <a:off x="2232025" y="5335588"/>
            <a:ext cx="5311775" cy="688975"/>
            <a:chOff x="720" y="1392"/>
            <a:chExt cx="4058" cy="480"/>
          </a:xfrm>
        </p:grpSpPr>
        <p:sp>
          <p:nvSpPr>
            <p:cNvPr id="5188" name="AutoShape 68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shade val="92157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189" name="Group 69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5190" name="AutoShape 70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alpha val="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91" name="AutoShape 71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192" name="Group 72"/>
          <p:cNvGrpSpPr>
            <a:grpSpLocks/>
          </p:cNvGrpSpPr>
          <p:nvPr/>
        </p:nvGrpSpPr>
        <p:grpSpPr bwMode="auto">
          <a:xfrm>
            <a:off x="2232025" y="2749550"/>
            <a:ext cx="5311775" cy="688975"/>
            <a:chOff x="720" y="1392"/>
            <a:chExt cx="4058" cy="480"/>
          </a:xfrm>
        </p:grpSpPr>
        <p:sp>
          <p:nvSpPr>
            <p:cNvPr id="5193" name="AutoShape 73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endParaRPr lang="en-US"/>
            </a:p>
          </p:txBody>
        </p:sp>
        <p:grpSp>
          <p:nvGrpSpPr>
            <p:cNvPr id="5194" name="Group 74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5195" name="AutoShape 75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endParaRPr lang="en-US"/>
              </a:p>
            </p:txBody>
          </p:sp>
          <p:sp>
            <p:nvSpPr>
              <p:cNvPr id="5196" name="AutoShape 76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endParaRPr lang="en-US"/>
              </a:p>
            </p:txBody>
          </p:sp>
        </p:grpSp>
      </p:grpSp>
      <p:sp>
        <p:nvSpPr>
          <p:cNvPr id="5197" name="Text Box 77"/>
          <p:cNvSpPr txBox="1">
            <a:spLocks noChangeArrowheads="1"/>
          </p:cNvSpPr>
          <p:nvPr/>
        </p:nvSpPr>
        <p:spPr bwMode="white">
          <a:xfrm>
            <a:off x="2698750" y="286385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en-US" sz="2400" b="1" dirty="0" smtClean="0">
                <a:solidFill>
                  <a:schemeClr val="bg1"/>
                </a:solidFill>
                <a:cs typeface="Arial" charset="0"/>
              </a:rPr>
              <a:t>MỤC TIÊU</a:t>
            </a:r>
            <a:endParaRPr lang="en-US" sz="24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198" name="Text Box 78"/>
          <p:cNvSpPr txBox="1">
            <a:spLocks noChangeArrowheads="1"/>
          </p:cNvSpPr>
          <p:nvPr/>
        </p:nvSpPr>
        <p:spPr bwMode="white">
          <a:xfrm>
            <a:off x="2709863" y="37211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en-US" sz="2400" b="1" dirty="0" smtClean="0">
                <a:solidFill>
                  <a:schemeClr val="bg1"/>
                </a:solidFill>
                <a:cs typeface="Arial" charset="0"/>
              </a:rPr>
              <a:t>TỔNG QUAN</a:t>
            </a:r>
            <a:endParaRPr lang="en-US" sz="24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199" name="Text Box 79"/>
          <p:cNvSpPr txBox="1">
            <a:spLocks noChangeArrowheads="1"/>
          </p:cNvSpPr>
          <p:nvPr/>
        </p:nvSpPr>
        <p:spPr bwMode="white">
          <a:xfrm>
            <a:off x="2709863" y="4579938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en-US" sz="2400" b="1" dirty="0" smtClean="0">
                <a:solidFill>
                  <a:schemeClr val="bg1"/>
                </a:solidFill>
                <a:cs typeface="Arial" charset="0"/>
              </a:rPr>
              <a:t>NGHIÊN CỨU LÂM SÀNG</a:t>
            </a:r>
            <a:endParaRPr lang="en-US" sz="24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200" name="Text Box 80"/>
          <p:cNvSpPr txBox="1">
            <a:spLocks noChangeArrowheads="1"/>
          </p:cNvSpPr>
          <p:nvPr/>
        </p:nvSpPr>
        <p:spPr bwMode="white">
          <a:xfrm>
            <a:off x="2709862" y="5427663"/>
            <a:ext cx="49101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en-US" sz="2400" b="1" dirty="0" smtClean="0">
                <a:solidFill>
                  <a:schemeClr val="bg1"/>
                </a:solidFill>
                <a:cs typeface="Arial" charset="0"/>
              </a:rPr>
              <a:t>ĐỐI TƯỢNG VÀ PHƯƠNG PHÁP</a:t>
            </a:r>
            <a:endParaRPr lang="en-US" sz="2400" b="1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5201" name="Picture 81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2032000" y="5299075"/>
            <a:ext cx="792163" cy="949325"/>
          </a:xfrm>
          <a:prstGeom prst="rect">
            <a:avLst/>
          </a:prstGeom>
          <a:noFill/>
        </p:spPr>
      </p:pic>
      <p:pic>
        <p:nvPicPr>
          <p:cNvPr id="5202" name="Picture 82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2047875" y="4452938"/>
            <a:ext cx="792163" cy="949325"/>
          </a:xfrm>
          <a:prstGeom prst="rect">
            <a:avLst/>
          </a:prstGeom>
          <a:noFill/>
        </p:spPr>
      </p:pic>
      <p:pic>
        <p:nvPicPr>
          <p:cNvPr id="5203" name="Picture 83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2047875" y="3602038"/>
            <a:ext cx="792163" cy="949325"/>
          </a:xfrm>
          <a:prstGeom prst="rect">
            <a:avLst/>
          </a:prstGeom>
          <a:noFill/>
        </p:spPr>
      </p:pic>
      <p:pic>
        <p:nvPicPr>
          <p:cNvPr id="5204" name="Picture 84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2036763" y="2744788"/>
            <a:ext cx="792162" cy="949325"/>
          </a:xfrm>
          <a:prstGeom prst="rect">
            <a:avLst/>
          </a:prstGeom>
          <a:noFill/>
        </p:spPr>
      </p:pic>
      <p:sp>
        <p:nvSpPr>
          <p:cNvPr id="5205" name="Text Box 85"/>
          <p:cNvSpPr txBox="1">
            <a:spLocks noChangeArrowheads="1"/>
          </p:cNvSpPr>
          <p:nvPr/>
        </p:nvSpPr>
        <p:spPr bwMode="white">
          <a:xfrm>
            <a:off x="2378075" y="54356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cs typeface="Arial" charset="0"/>
              </a:rPr>
              <a:t>4</a:t>
            </a:r>
          </a:p>
        </p:txBody>
      </p:sp>
      <p:sp>
        <p:nvSpPr>
          <p:cNvPr id="5206" name="Text Box 86"/>
          <p:cNvSpPr txBox="1">
            <a:spLocks noChangeArrowheads="1"/>
          </p:cNvSpPr>
          <p:nvPr/>
        </p:nvSpPr>
        <p:spPr bwMode="white">
          <a:xfrm>
            <a:off x="2362200" y="28194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cs typeface="Arial" charset="0"/>
              </a:rPr>
              <a:t>1</a:t>
            </a:r>
          </a:p>
        </p:txBody>
      </p:sp>
      <p:sp>
        <p:nvSpPr>
          <p:cNvPr id="5207" name="Text Box 87"/>
          <p:cNvSpPr txBox="1">
            <a:spLocks noChangeArrowheads="1"/>
          </p:cNvSpPr>
          <p:nvPr/>
        </p:nvSpPr>
        <p:spPr bwMode="white">
          <a:xfrm>
            <a:off x="2370138" y="3700463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cs typeface="Arial" charset="0"/>
              </a:rPr>
              <a:t>2</a:t>
            </a:r>
          </a:p>
        </p:txBody>
      </p:sp>
      <p:sp>
        <p:nvSpPr>
          <p:cNvPr id="5208" name="Text Box 88"/>
          <p:cNvSpPr txBox="1">
            <a:spLocks noChangeArrowheads="1"/>
          </p:cNvSpPr>
          <p:nvPr/>
        </p:nvSpPr>
        <p:spPr bwMode="white">
          <a:xfrm>
            <a:off x="2370138" y="4587875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cs typeface="Arial" charset="0"/>
              </a:rPr>
              <a:t>3</a:t>
            </a:r>
          </a:p>
        </p:txBody>
      </p:sp>
      <p:sp>
        <p:nvSpPr>
          <p:cNvPr id="5209" name="AutoShape 89"/>
          <p:cNvSpPr>
            <a:spLocks noChangeArrowheads="1"/>
          </p:cNvSpPr>
          <p:nvPr/>
        </p:nvSpPr>
        <p:spPr bwMode="auto">
          <a:xfrm>
            <a:off x="1524000" y="1828800"/>
            <a:ext cx="6553200" cy="720725"/>
          </a:xfrm>
          <a:prstGeom prst="roundRect">
            <a:avLst>
              <a:gd name="adj" fmla="val 42181"/>
            </a:avLst>
          </a:prstGeom>
          <a:noFill/>
          <a:ln w="19050" cap="rnd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b="1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38" name="Group 72"/>
          <p:cNvGrpSpPr>
            <a:grpSpLocks/>
          </p:cNvGrpSpPr>
          <p:nvPr/>
        </p:nvGrpSpPr>
        <p:grpSpPr bwMode="auto">
          <a:xfrm>
            <a:off x="2209800" y="1828800"/>
            <a:ext cx="5311775" cy="688975"/>
            <a:chOff x="720" y="1392"/>
            <a:chExt cx="4058" cy="480"/>
          </a:xfrm>
        </p:grpSpPr>
        <p:sp>
          <p:nvSpPr>
            <p:cNvPr id="39" name="AutoShape 73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endParaRPr lang="en-US"/>
            </a:p>
          </p:txBody>
        </p:sp>
        <p:grpSp>
          <p:nvGrpSpPr>
            <p:cNvPr id="40" name="Group 74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41" name="AutoShape 75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endParaRPr lang="en-US"/>
              </a:p>
            </p:txBody>
          </p:sp>
          <p:sp>
            <p:nvSpPr>
              <p:cNvPr id="42" name="AutoShape 76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endParaRPr lang="en-US"/>
              </a:p>
            </p:txBody>
          </p:sp>
        </p:grpSp>
      </p:grpSp>
      <p:sp>
        <p:nvSpPr>
          <p:cNvPr id="43" name="Text Box 86"/>
          <p:cNvSpPr txBox="1">
            <a:spLocks noChangeArrowheads="1"/>
          </p:cNvSpPr>
          <p:nvPr/>
        </p:nvSpPr>
        <p:spPr bwMode="white">
          <a:xfrm>
            <a:off x="2286000" y="19050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cs typeface="Arial" charset="0"/>
              </a:rPr>
              <a:t>1</a:t>
            </a:r>
          </a:p>
        </p:txBody>
      </p:sp>
      <p:pic>
        <p:nvPicPr>
          <p:cNvPr id="44" name="Picture 84" descr="1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lumMod val="75000"/>
                <a:tint val="45000"/>
                <a:satMod val="400000"/>
              </a:schemeClr>
            </a:duotone>
          </a:blip>
          <a:srcRect l="42606" t="64474" r="19473"/>
          <a:stretch>
            <a:fillRect/>
          </a:stretch>
        </p:blipFill>
        <p:spPr bwMode="auto">
          <a:xfrm>
            <a:off x="1981200" y="1828800"/>
            <a:ext cx="792162" cy="949325"/>
          </a:xfrm>
          <a:prstGeom prst="rect">
            <a:avLst/>
          </a:prstGeom>
          <a:noFill/>
        </p:spPr>
      </p:pic>
      <p:sp>
        <p:nvSpPr>
          <p:cNvPr id="45" name="Text Box 77"/>
          <p:cNvSpPr txBox="1">
            <a:spLocks noChangeArrowheads="1"/>
          </p:cNvSpPr>
          <p:nvPr/>
        </p:nvSpPr>
        <p:spPr bwMode="white">
          <a:xfrm>
            <a:off x="2819400" y="19050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en-US" sz="2400" b="1" dirty="0" smtClean="0">
                <a:solidFill>
                  <a:schemeClr val="bg1"/>
                </a:solidFill>
                <a:cs typeface="Arial" charset="0"/>
              </a:rPr>
              <a:t>ĐẶT VẤN ĐỀ</a:t>
            </a:r>
            <a:endParaRPr lang="en-US" sz="2400" b="1" dirty="0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/>
          </p:cNvSpPr>
          <p:nvPr/>
        </p:nvSpPr>
        <p:spPr bwMode="black">
          <a:xfrm>
            <a:off x="762000" y="152400"/>
            <a:ext cx="82296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ĐỐI TƯỢNG VÀ PHƯƠNG PHÁP NGHIÊN CỨU</a:t>
            </a:r>
          </a:p>
        </p:txBody>
      </p:sp>
      <p:sp>
        <p:nvSpPr>
          <p:cNvPr id="23555" name="Conten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5125" indent="-255588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1.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Đối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tượng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nghiên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cứu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:</a:t>
            </a:r>
          </a:p>
          <a:p>
            <a:pPr marL="365125" indent="-255588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</a:rPr>
              <a:t>1.1.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</a:rPr>
              <a:t>Tiêu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</a:rPr>
              <a:t>chuẩn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</a:rPr>
              <a:t>lựa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</a:rPr>
              <a:t>chọn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</a:rPr>
              <a:t>:</a:t>
            </a:r>
            <a:endParaRPr lang="en-US" sz="2400" dirty="0" smtClean="0">
              <a:solidFill>
                <a:srgbClr val="0070C0"/>
              </a:solidFill>
              <a:latin typeface="Times New Roman" pitchFamily="18" charset="0"/>
            </a:endParaRPr>
          </a:p>
          <a:p>
            <a:pPr marL="365125" indent="-255588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400" dirty="0" smtClean="0">
                <a:latin typeface="Times New Roman" pitchFamily="18" charset="0"/>
              </a:rPr>
              <a:t>   	- </a:t>
            </a:r>
            <a:r>
              <a:rPr lang="en-US" sz="2400" dirty="0" err="1" smtClean="0">
                <a:latin typeface="Times New Roman" pitchFamily="18" charset="0"/>
              </a:rPr>
              <a:t>Trên</a:t>
            </a:r>
            <a:r>
              <a:rPr lang="en-US" sz="2400" dirty="0" smtClean="0">
                <a:latin typeface="Times New Roman" pitchFamily="18" charset="0"/>
              </a:rPr>
              <a:t> 40 </a:t>
            </a:r>
            <a:r>
              <a:rPr lang="en-US" sz="2400" dirty="0" err="1" smtClean="0">
                <a:latin typeface="Times New Roman" pitchFamily="18" charset="0"/>
              </a:rPr>
              <a:t>tuổi</a:t>
            </a:r>
            <a:endParaRPr lang="en-US" sz="2400" dirty="0" smtClean="0">
              <a:latin typeface="Times New Roman" pitchFamily="18" charset="0"/>
            </a:endParaRPr>
          </a:p>
          <a:p>
            <a:pPr marL="365125" indent="-255588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400" dirty="0" smtClean="0">
                <a:latin typeface="Times New Roman" pitchFamily="18" charset="0"/>
              </a:rPr>
              <a:t>	- </a:t>
            </a:r>
            <a:r>
              <a:rPr lang="en-US" sz="2400" dirty="0" err="1" smtClean="0">
                <a:latin typeface="Times New Roman" pitchFamily="18" charset="0"/>
              </a:rPr>
              <a:t>Chẩn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đoán</a:t>
            </a:r>
            <a:r>
              <a:rPr lang="en-US" sz="2400" dirty="0" smtClean="0">
                <a:latin typeface="Times New Roman" pitchFamily="18" charset="0"/>
              </a:rPr>
              <a:t> THKG </a:t>
            </a:r>
            <a:r>
              <a:rPr lang="en-US" sz="2400" dirty="0" err="1" smtClean="0">
                <a:latin typeface="Times New Roman" pitchFamily="18" charset="0"/>
              </a:rPr>
              <a:t>nguyên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phát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theo</a:t>
            </a:r>
            <a:r>
              <a:rPr lang="en-US" sz="2400" dirty="0" smtClean="0">
                <a:latin typeface="Times New Roman" pitchFamily="18" charset="0"/>
              </a:rPr>
              <a:t> ACR 1991</a:t>
            </a:r>
          </a:p>
          <a:p>
            <a:pPr marL="365125" indent="-255588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400" dirty="0" smtClean="0">
                <a:latin typeface="Times New Roman" pitchFamily="18" charset="0"/>
              </a:rPr>
              <a:t>	- </a:t>
            </a:r>
            <a:r>
              <a:rPr lang="en-US" sz="2400" dirty="0" err="1" smtClean="0">
                <a:latin typeface="Times New Roman" pitchFamily="18" charset="0"/>
              </a:rPr>
              <a:t>Thời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gian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đau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khớp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gối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mạn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tính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trên</a:t>
            </a:r>
            <a:r>
              <a:rPr lang="en-US" sz="2400" dirty="0" smtClean="0">
                <a:latin typeface="Times New Roman" pitchFamily="18" charset="0"/>
              </a:rPr>
              <a:t> 3 </a:t>
            </a:r>
            <a:r>
              <a:rPr lang="en-US" sz="2400" dirty="0" err="1" smtClean="0">
                <a:latin typeface="Times New Roman" pitchFamily="18" charset="0"/>
              </a:rPr>
              <a:t>tháng</a:t>
            </a:r>
            <a:endParaRPr lang="en-US" sz="2400" dirty="0" smtClean="0">
              <a:latin typeface="Times New Roman" pitchFamily="18" charset="0"/>
            </a:endParaRPr>
          </a:p>
          <a:p>
            <a:pPr marL="365125" indent="-255588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400" dirty="0" smtClean="0">
                <a:latin typeface="Times New Roman" pitchFamily="18" charset="0"/>
              </a:rPr>
              <a:t>	- </a:t>
            </a:r>
            <a:r>
              <a:rPr lang="en-US" sz="2400" dirty="0" err="1" smtClean="0">
                <a:latin typeface="Times New Roman" pitchFamily="18" charset="0"/>
              </a:rPr>
              <a:t>Thang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điểm</a:t>
            </a:r>
            <a:r>
              <a:rPr lang="en-US" sz="2400" dirty="0" smtClean="0">
                <a:latin typeface="Times New Roman" pitchFamily="18" charset="0"/>
              </a:rPr>
              <a:t> VAS </a:t>
            </a:r>
            <a:r>
              <a:rPr lang="en-US" sz="2400" dirty="0" err="1" smtClean="0">
                <a:latin typeface="Times New Roman" pitchFamily="18" charset="0"/>
              </a:rPr>
              <a:t>trên</a:t>
            </a:r>
            <a:r>
              <a:rPr lang="en-US" sz="2400" dirty="0" smtClean="0">
                <a:latin typeface="Times New Roman" pitchFamily="18" charset="0"/>
              </a:rPr>
              <a:t> 6/10</a:t>
            </a:r>
          </a:p>
          <a:p>
            <a:pPr marL="365125" indent="-255588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400" dirty="0" smtClean="0">
                <a:latin typeface="Times New Roman" pitchFamily="18" charset="0"/>
              </a:rPr>
              <a:t>	- </a:t>
            </a:r>
            <a:r>
              <a:rPr lang="en-US" sz="2400" dirty="0" err="1" smtClean="0">
                <a:latin typeface="Times New Roman" pitchFamily="18" charset="0"/>
              </a:rPr>
              <a:t>Giai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đoạn</a:t>
            </a:r>
            <a:r>
              <a:rPr lang="en-US" sz="2400" dirty="0" smtClean="0">
                <a:latin typeface="Times New Roman" pitchFamily="18" charset="0"/>
              </a:rPr>
              <a:t> 2,3 </a:t>
            </a:r>
            <a:r>
              <a:rPr lang="en-US" sz="2400" dirty="0" err="1" smtClean="0">
                <a:latin typeface="Times New Roman" pitchFamily="18" charset="0"/>
              </a:rPr>
              <a:t>theo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phân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loại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Kellgren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</a:rPr>
              <a:t> Lawrence</a:t>
            </a:r>
          </a:p>
          <a:p>
            <a:pPr marL="365125" indent="-255588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400" dirty="0" smtClean="0">
                <a:latin typeface="Times New Roman" pitchFamily="18" charset="0"/>
              </a:rPr>
              <a:t>	- </a:t>
            </a:r>
            <a:r>
              <a:rPr lang="en-US" sz="2400" dirty="0" err="1" smtClean="0">
                <a:latin typeface="Times New Roman" pitchFamily="18" charset="0"/>
              </a:rPr>
              <a:t>Đồng</a:t>
            </a:r>
            <a:r>
              <a:rPr lang="en-US" sz="2400" dirty="0" smtClean="0">
                <a:latin typeface="Times New Roman" pitchFamily="18" charset="0"/>
              </a:rPr>
              <a:t> ý </a:t>
            </a:r>
            <a:r>
              <a:rPr lang="en-US" sz="2400" dirty="0" err="1" smtClean="0">
                <a:latin typeface="Times New Roman" pitchFamily="18" charset="0"/>
              </a:rPr>
              <a:t>tham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gia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nghiên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cứu</a:t>
            </a:r>
            <a:endParaRPr lang="en-US" sz="24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5125" indent="-255588" eaLnBrk="1" hangingPunct="1"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2.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Phương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pháp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nghiên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cứu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</a:rPr>
              <a:t>:</a:t>
            </a:r>
          </a:p>
          <a:p>
            <a:pPr marL="365125" indent="-255588" algn="just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sz="2400" dirty="0" smtClean="0">
                <a:latin typeface="Times New Roman" pitchFamily="18" charset="0"/>
              </a:rPr>
              <a:t>	</a:t>
            </a:r>
            <a:r>
              <a:rPr lang="en-US" sz="2400" dirty="0" err="1" smtClean="0">
                <a:latin typeface="Times New Roman" pitchFamily="18" charset="0"/>
              </a:rPr>
              <a:t>Tiến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cứu</a:t>
            </a:r>
            <a:r>
              <a:rPr lang="en-US" sz="2400" dirty="0" smtClean="0">
                <a:latin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</a:rPr>
              <a:t>theo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dõi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dọc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</a:rPr>
              <a:t> can </a:t>
            </a:r>
            <a:r>
              <a:rPr lang="en-US" sz="2400" dirty="0" err="1" smtClean="0">
                <a:latin typeface="Times New Roman" pitchFamily="18" charset="0"/>
              </a:rPr>
              <a:t>thiệp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</a:rPr>
              <a:t> 6 </a:t>
            </a:r>
            <a:r>
              <a:rPr lang="en-US" sz="2400" dirty="0" err="1" smtClean="0">
                <a:latin typeface="Times New Roman" pitchFamily="18" charset="0"/>
              </a:rPr>
              <a:t>tháng</a:t>
            </a:r>
            <a:endParaRPr lang="en-US" sz="2400" dirty="0" smtClean="0">
              <a:latin typeface="Times New Roman" pitchFamily="18" charset="0"/>
            </a:endParaRPr>
          </a:p>
          <a:p>
            <a:pPr marL="365125" indent="-255588" algn="just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sz="2400" dirty="0" smtClean="0">
                <a:latin typeface="Times New Roman" pitchFamily="18" charset="0"/>
              </a:rPr>
              <a:t>   (</a:t>
            </a:r>
            <a:r>
              <a:rPr lang="en-US" sz="2400" dirty="0" err="1" smtClean="0">
                <a:latin typeface="Times New Roman" pitchFamily="18" charset="0"/>
              </a:rPr>
              <a:t>thử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nghiệm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lâm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sàng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ngẫu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nhiên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chứng</a:t>
            </a:r>
            <a:r>
              <a:rPr lang="en-US" sz="2400" dirty="0" smtClean="0">
                <a:latin typeface="Times New Roman" pitchFamily="18" charset="0"/>
              </a:rPr>
              <a:t>) </a:t>
            </a:r>
          </a:p>
          <a:p>
            <a:pPr marL="365125" indent="-255588" algn="just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</a:rPr>
              <a:t>	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Địa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điểm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nghiên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cứu</a:t>
            </a:r>
            <a:r>
              <a:rPr lang="en-US" sz="2400" dirty="0" smtClean="0">
                <a:latin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</a:rPr>
              <a:t>khoa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Cơ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Xương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Khớp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bệnh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viện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Đa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Khoa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Đà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Nẵng</a:t>
            </a:r>
            <a:endParaRPr lang="en-US" sz="2400" dirty="0" smtClean="0">
              <a:latin typeface="Times New Roman" pitchFamily="18" charset="0"/>
            </a:endParaRPr>
          </a:p>
          <a:p>
            <a:pPr marL="365125" indent="-255588" algn="just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</a:rPr>
              <a:t>  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Thời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gian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nghiên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cứu</a:t>
            </a:r>
            <a:r>
              <a:rPr lang="en-US" sz="2400" dirty="0" smtClean="0">
                <a:latin typeface="Times New Roman" pitchFamily="18" charset="0"/>
              </a:rPr>
              <a:t>:</a:t>
            </a:r>
          </a:p>
        </p:txBody>
      </p:sp>
      <p:sp>
        <p:nvSpPr>
          <p:cNvPr id="25603" name="Title 1"/>
          <p:cNvSpPr>
            <a:spLocks/>
          </p:cNvSpPr>
          <p:nvPr/>
        </p:nvSpPr>
        <p:spPr bwMode="black">
          <a:xfrm>
            <a:off x="762000" y="152400"/>
            <a:ext cx="82296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ĐỐI TƯỢNG VÀ PHƯƠNG PHÁP NGHIÊN CỨU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5125" indent="-255588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</a:rPr>
              <a:t>3.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</a:rPr>
              <a:t>Nội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</a:rPr>
              <a:t> dung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</a:rPr>
              <a:t>nghiên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</a:rPr>
              <a:t>cứu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</a:rPr>
              <a:t>:</a:t>
            </a:r>
          </a:p>
          <a:p>
            <a:pPr marL="365125" indent="-255588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200" b="1" i="1" dirty="0" smtClean="0">
                <a:latin typeface="Times New Roman" pitchFamily="18" charset="0"/>
              </a:rPr>
              <a:t>  </a:t>
            </a:r>
            <a:r>
              <a:rPr lang="en-US" sz="2200" dirty="0" smtClean="0">
                <a:latin typeface="Times New Roman" pitchFamily="18" charset="0"/>
              </a:rPr>
              <a:t>- </a:t>
            </a:r>
            <a:r>
              <a:rPr lang="en-US" sz="2200" dirty="0" err="1" smtClean="0">
                <a:latin typeface="Times New Roman" pitchFamily="18" charset="0"/>
              </a:rPr>
              <a:t>Khám</a:t>
            </a:r>
            <a:r>
              <a:rPr lang="en-US" sz="2200" dirty="0" smtClean="0">
                <a:latin typeface="Times New Roman" pitchFamily="18" charset="0"/>
              </a:rPr>
              <a:t> LS, </a:t>
            </a:r>
            <a:r>
              <a:rPr lang="en-US" sz="2200" dirty="0" err="1" smtClean="0">
                <a:latin typeface="Times New Roman" pitchFamily="18" charset="0"/>
              </a:rPr>
              <a:t>chẩn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đoán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xác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định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bệnh</a:t>
            </a:r>
            <a:r>
              <a:rPr lang="en-US" sz="2200" dirty="0" smtClean="0">
                <a:latin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</a:rPr>
              <a:t>phân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giai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đoạn</a:t>
            </a:r>
            <a:endParaRPr lang="en-US" sz="2200" dirty="0" smtClean="0">
              <a:latin typeface="Times New Roman" pitchFamily="18" charset="0"/>
            </a:endParaRPr>
          </a:p>
          <a:p>
            <a:pPr marL="365125" indent="-255588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200" dirty="0" smtClean="0">
                <a:latin typeface="Times New Roman" pitchFamily="18" charset="0"/>
              </a:rPr>
              <a:t>  - XN </a:t>
            </a:r>
            <a:r>
              <a:rPr lang="en-US" sz="2200" dirty="0" err="1" smtClean="0">
                <a:latin typeface="Times New Roman" pitchFamily="18" charset="0"/>
              </a:rPr>
              <a:t>máu</a:t>
            </a:r>
            <a:r>
              <a:rPr lang="en-US" sz="2200" dirty="0" smtClean="0">
                <a:latin typeface="Times New Roman" pitchFamily="18" charset="0"/>
              </a:rPr>
              <a:t>, XQ, SÂ </a:t>
            </a:r>
            <a:r>
              <a:rPr lang="en-US" sz="2200" dirty="0" err="1" smtClean="0">
                <a:latin typeface="Times New Roman" pitchFamily="18" charset="0"/>
              </a:rPr>
              <a:t>khớp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gối</a:t>
            </a:r>
            <a:endParaRPr lang="en-US" sz="2200" dirty="0" smtClean="0">
              <a:latin typeface="Times New Roman" pitchFamily="18" charset="0"/>
            </a:endParaRPr>
          </a:p>
          <a:p>
            <a:pPr marL="365125" indent="-255588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200" dirty="0" smtClean="0">
                <a:latin typeface="Times New Roman" pitchFamily="18" charset="0"/>
              </a:rPr>
              <a:t>  - 2 </a:t>
            </a:r>
            <a:r>
              <a:rPr lang="en-US" sz="2200" dirty="0" err="1" smtClean="0">
                <a:latin typeface="Times New Roman" pitchFamily="18" charset="0"/>
              </a:rPr>
              <a:t>nhóm</a:t>
            </a:r>
            <a:r>
              <a:rPr lang="en-US" sz="2200" dirty="0" smtClean="0">
                <a:latin typeface="Times New Roman" pitchFamily="18" charset="0"/>
              </a:rPr>
              <a:t> :</a:t>
            </a:r>
          </a:p>
          <a:p>
            <a:pPr marL="365125" indent="-255588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200" dirty="0" smtClean="0">
                <a:latin typeface="Times New Roman" pitchFamily="18" charset="0"/>
              </a:rPr>
              <a:t>  </a:t>
            </a: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</a:rPr>
              <a:t>+ </a:t>
            </a:r>
            <a:r>
              <a:rPr lang="en-US" sz="2200" dirty="0" err="1" smtClean="0">
                <a:solidFill>
                  <a:srgbClr val="0070C0"/>
                </a:solidFill>
                <a:latin typeface="Times New Roman" pitchFamily="18" charset="0"/>
              </a:rPr>
              <a:t>Nhóm</a:t>
            </a: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</a:rPr>
              <a:t> NC </a:t>
            </a:r>
            <a:r>
              <a:rPr lang="en-US" sz="2200" dirty="0" err="1" smtClean="0">
                <a:solidFill>
                  <a:srgbClr val="0070C0"/>
                </a:solidFill>
                <a:latin typeface="Times New Roman" pitchFamily="18" charset="0"/>
              </a:rPr>
              <a:t>gồm</a:t>
            </a: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</a:rPr>
              <a:t> 19 BN (31 </a:t>
            </a:r>
            <a:r>
              <a:rPr lang="en-US" sz="2200" dirty="0" err="1" smtClean="0">
                <a:solidFill>
                  <a:srgbClr val="0070C0"/>
                </a:solidFill>
                <a:latin typeface="Times New Roman" pitchFamily="18" charset="0"/>
              </a:rPr>
              <a:t>khớp</a:t>
            </a: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Times New Roman" pitchFamily="18" charset="0"/>
              </a:rPr>
              <a:t>gối</a:t>
            </a: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</a:rPr>
              <a:t>): </a:t>
            </a:r>
            <a:r>
              <a:rPr lang="en-US" sz="2200" dirty="0" err="1" smtClean="0">
                <a:latin typeface="Times New Roman" pitchFamily="18" charset="0"/>
              </a:rPr>
              <a:t>tách</a:t>
            </a:r>
            <a:r>
              <a:rPr lang="en-US" sz="2200" dirty="0" smtClean="0">
                <a:latin typeface="Times New Roman" pitchFamily="18" charset="0"/>
              </a:rPr>
              <a:t> PRP </a:t>
            </a:r>
            <a:r>
              <a:rPr lang="en-US" sz="2200" dirty="0" err="1" smtClean="0">
                <a:latin typeface="Times New Roman" pitchFamily="18" charset="0"/>
              </a:rPr>
              <a:t>theo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Times New Roman" pitchFamily="18" charset="0"/>
              </a:rPr>
              <a:t>kỹ</a:t>
            </a: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Times New Roman" pitchFamily="18" charset="0"/>
              </a:rPr>
              <a:t>thuật</a:t>
            </a: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</a:rPr>
              <a:t> PAPRP (</a:t>
            </a:r>
            <a:r>
              <a:rPr lang="en-US" sz="2200" dirty="0" err="1" smtClean="0">
                <a:solidFill>
                  <a:srgbClr val="0070C0"/>
                </a:solidFill>
                <a:latin typeface="Times New Roman" pitchFamily="18" charset="0"/>
              </a:rPr>
              <a:t>Adistem</a:t>
            </a: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</a:rPr>
              <a:t>, </a:t>
            </a:r>
            <a:r>
              <a:rPr lang="en-US" sz="2200" dirty="0" err="1" smtClean="0">
                <a:solidFill>
                  <a:srgbClr val="0070C0"/>
                </a:solidFill>
                <a:latin typeface="Times New Roman" pitchFamily="18" charset="0"/>
              </a:rPr>
              <a:t>Úc</a:t>
            </a: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</a:rPr>
              <a:t>), </a:t>
            </a:r>
            <a:r>
              <a:rPr lang="en-US" sz="2200" dirty="0" err="1" smtClean="0">
                <a:latin typeface="Times New Roman" pitchFamily="18" charset="0"/>
              </a:rPr>
              <a:t>tiêm</a:t>
            </a:r>
            <a:r>
              <a:rPr lang="en-US" sz="2200" dirty="0" smtClean="0">
                <a:latin typeface="Times New Roman" pitchFamily="18" charset="0"/>
              </a:rPr>
              <a:t> 5-6 ml PRP </a:t>
            </a:r>
            <a:r>
              <a:rPr lang="en-US" sz="2200" dirty="0" err="1" smtClean="0">
                <a:latin typeface="Times New Roman" pitchFamily="18" charset="0"/>
              </a:rPr>
              <a:t>vào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khớp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gối</a:t>
            </a:r>
            <a:r>
              <a:rPr lang="en-US" sz="2200" dirty="0" smtClean="0">
                <a:latin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</a:rPr>
              <a:t>liệu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trình</a:t>
            </a:r>
            <a:r>
              <a:rPr lang="en-US" sz="2200" dirty="0" smtClean="0">
                <a:latin typeface="Times New Roman" pitchFamily="18" charset="0"/>
              </a:rPr>
              <a:t> 1 </a:t>
            </a:r>
            <a:r>
              <a:rPr lang="en-US" sz="2200" dirty="0" err="1" smtClean="0">
                <a:latin typeface="Times New Roman" pitchFamily="18" charset="0"/>
              </a:rPr>
              <a:t>mũi</a:t>
            </a:r>
            <a:r>
              <a:rPr lang="en-US" sz="2200" dirty="0" smtClean="0">
                <a:latin typeface="Times New Roman" pitchFamily="18" charset="0"/>
              </a:rPr>
              <a:t>/</a:t>
            </a:r>
            <a:r>
              <a:rPr lang="en-US" sz="2200" dirty="0" err="1" smtClean="0">
                <a:latin typeface="Times New Roman" pitchFamily="18" charset="0"/>
              </a:rPr>
              <a:t>tuần</a:t>
            </a:r>
            <a:r>
              <a:rPr lang="en-US" sz="2200" dirty="0" smtClean="0">
                <a:latin typeface="Times New Roman" pitchFamily="18" charset="0"/>
              </a:rPr>
              <a:t> x 3 </a:t>
            </a:r>
            <a:r>
              <a:rPr lang="en-US" sz="2200" dirty="0" err="1" smtClean="0">
                <a:latin typeface="Times New Roman" pitchFamily="18" charset="0"/>
              </a:rPr>
              <a:t>tuần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liền</a:t>
            </a:r>
            <a:endParaRPr lang="en-US" sz="2200" dirty="0" smtClean="0">
              <a:latin typeface="Times New Roman" pitchFamily="18" charset="0"/>
            </a:endParaRPr>
          </a:p>
          <a:p>
            <a:pPr marL="365125" indent="-255588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200" dirty="0" smtClean="0">
                <a:latin typeface="Times New Roman" pitchFamily="18" charset="0"/>
              </a:rPr>
              <a:t>  </a:t>
            </a: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</a:rPr>
              <a:t>+ </a:t>
            </a:r>
            <a:r>
              <a:rPr lang="en-US" sz="2200" dirty="0" err="1" smtClean="0">
                <a:solidFill>
                  <a:srgbClr val="0070C0"/>
                </a:solidFill>
                <a:latin typeface="Times New Roman" pitchFamily="18" charset="0"/>
              </a:rPr>
              <a:t>Nhóm</a:t>
            </a: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Times New Roman" pitchFamily="18" charset="0"/>
              </a:rPr>
              <a:t>chứng</a:t>
            </a: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Times New Roman" pitchFamily="18" charset="0"/>
              </a:rPr>
              <a:t>gồm</a:t>
            </a: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</a:rPr>
              <a:t> 20 BN (33 </a:t>
            </a:r>
            <a:r>
              <a:rPr lang="en-US" sz="2200" dirty="0" err="1" smtClean="0">
                <a:solidFill>
                  <a:srgbClr val="0070C0"/>
                </a:solidFill>
                <a:latin typeface="Times New Roman" pitchFamily="18" charset="0"/>
              </a:rPr>
              <a:t>khớp</a:t>
            </a: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Times New Roman" pitchFamily="18" charset="0"/>
              </a:rPr>
              <a:t>gối</a:t>
            </a: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</a:rPr>
              <a:t>)</a:t>
            </a:r>
            <a:r>
              <a:rPr lang="en-US" sz="2200" dirty="0" smtClean="0">
                <a:latin typeface="Times New Roman" pitchFamily="18" charset="0"/>
              </a:rPr>
              <a:t>: </a:t>
            </a:r>
            <a:r>
              <a:rPr lang="en-US" sz="2200" dirty="0" err="1" smtClean="0">
                <a:latin typeface="Times New Roman" pitchFamily="18" charset="0"/>
              </a:rPr>
              <a:t>tiêm</a:t>
            </a:r>
            <a:r>
              <a:rPr lang="en-US" sz="2200" dirty="0" smtClean="0">
                <a:latin typeface="Times New Roman" pitchFamily="18" charset="0"/>
              </a:rPr>
              <a:t> 2 ml </a:t>
            </a:r>
            <a:r>
              <a:rPr lang="en-US" sz="2200" dirty="0" err="1" smtClean="0">
                <a:latin typeface="Times New Roman" pitchFamily="18" charset="0"/>
              </a:rPr>
              <a:t>Hyalgan</a:t>
            </a:r>
            <a:r>
              <a:rPr lang="en-US" sz="2200" dirty="0" smtClean="0">
                <a:latin typeface="Times New Roman" pitchFamily="18" charset="0"/>
              </a:rPr>
              <a:t> (</a:t>
            </a:r>
            <a:r>
              <a:rPr lang="en-US" sz="2200" dirty="0" err="1" smtClean="0">
                <a:latin typeface="Times New Roman" pitchFamily="18" charset="0"/>
              </a:rPr>
              <a:t>Fidia</a:t>
            </a:r>
            <a:r>
              <a:rPr lang="en-US" sz="2200" dirty="0" smtClean="0">
                <a:latin typeface="Times New Roman" pitchFamily="18" charset="0"/>
              </a:rPr>
              <a:t>, Italia) </a:t>
            </a:r>
            <a:r>
              <a:rPr lang="en-US" sz="2200" dirty="0" err="1" smtClean="0">
                <a:latin typeface="Times New Roman" pitchFamily="18" charset="0"/>
              </a:rPr>
              <a:t>khớp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gối</a:t>
            </a:r>
            <a:r>
              <a:rPr lang="en-US" sz="2200" dirty="0" smtClean="0">
                <a:latin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</a:rPr>
              <a:t>liệu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trình</a:t>
            </a:r>
            <a:r>
              <a:rPr lang="en-US" sz="2200" dirty="0" smtClean="0">
                <a:latin typeface="Times New Roman" pitchFamily="18" charset="0"/>
              </a:rPr>
              <a:t> 1 </a:t>
            </a:r>
            <a:r>
              <a:rPr lang="en-US" sz="2200" dirty="0" err="1" smtClean="0">
                <a:latin typeface="Times New Roman" pitchFamily="18" charset="0"/>
              </a:rPr>
              <a:t>mũi</a:t>
            </a:r>
            <a:r>
              <a:rPr lang="en-US" sz="2200" dirty="0" smtClean="0">
                <a:latin typeface="Times New Roman" pitchFamily="18" charset="0"/>
              </a:rPr>
              <a:t>/</a:t>
            </a:r>
            <a:r>
              <a:rPr lang="en-US" sz="2200" dirty="0" err="1" smtClean="0">
                <a:latin typeface="Times New Roman" pitchFamily="18" charset="0"/>
              </a:rPr>
              <a:t>tuần</a:t>
            </a:r>
            <a:r>
              <a:rPr lang="en-US" sz="2200" dirty="0" smtClean="0">
                <a:latin typeface="Times New Roman" pitchFamily="18" charset="0"/>
              </a:rPr>
              <a:t> x 3 </a:t>
            </a:r>
            <a:r>
              <a:rPr lang="en-US" sz="2200" dirty="0" err="1" smtClean="0">
                <a:latin typeface="Times New Roman" pitchFamily="18" charset="0"/>
              </a:rPr>
              <a:t>tuần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liền</a:t>
            </a:r>
            <a:endParaRPr lang="en-US" sz="2200" dirty="0" smtClean="0">
              <a:latin typeface="Times New Roman" pitchFamily="18" charset="0"/>
            </a:endParaRPr>
          </a:p>
          <a:p>
            <a:pPr marL="365125" indent="-255588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200" dirty="0" smtClean="0">
                <a:latin typeface="Times New Roman" pitchFamily="18" charset="0"/>
              </a:rPr>
              <a:t>  - </a:t>
            </a:r>
            <a:r>
              <a:rPr lang="en-US" sz="2200" dirty="0" err="1" smtClean="0">
                <a:latin typeface="Times New Roman" pitchFamily="18" charset="0"/>
              </a:rPr>
              <a:t>Đánh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giá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các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chỉ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tiêu</a:t>
            </a:r>
            <a:r>
              <a:rPr lang="en-US" sz="2200" dirty="0" smtClean="0">
                <a:latin typeface="Times New Roman" pitchFamily="18" charset="0"/>
              </a:rPr>
              <a:t> NC </a:t>
            </a:r>
            <a:r>
              <a:rPr lang="en-US" sz="2200" dirty="0" err="1" smtClean="0">
                <a:latin typeface="Times New Roman" pitchFamily="18" charset="0"/>
              </a:rPr>
              <a:t>trước</a:t>
            </a:r>
            <a:r>
              <a:rPr lang="en-US" sz="2200" dirty="0" smtClean="0">
                <a:latin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</a:rPr>
              <a:t>trong</a:t>
            </a:r>
            <a:r>
              <a:rPr lang="en-US" sz="2200" dirty="0" smtClean="0">
                <a:latin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</a:rPr>
              <a:t>sau</a:t>
            </a:r>
            <a:r>
              <a:rPr lang="en-US" sz="2200" dirty="0" smtClean="0">
                <a:latin typeface="Times New Roman" pitchFamily="18" charset="0"/>
              </a:rPr>
              <a:t> ĐT </a:t>
            </a:r>
            <a:r>
              <a:rPr lang="en-US" sz="2200" dirty="0" err="1" smtClean="0">
                <a:latin typeface="Times New Roman" pitchFamily="18" charset="0"/>
              </a:rPr>
              <a:t>tại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các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thời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điểm</a:t>
            </a:r>
            <a:endParaRPr lang="en-US" sz="2200" dirty="0" smtClean="0">
              <a:latin typeface="Times New Roman" pitchFamily="18" charset="0"/>
            </a:endParaRPr>
          </a:p>
          <a:p>
            <a:pPr marL="365125" indent="-255588" algn="just" eaLnBrk="1" hangingPunct="1">
              <a:buFont typeface="Wingdings" pitchFamily="2" charset="2"/>
              <a:buNone/>
            </a:pPr>
            <a:r>
              <a:rPr lang="en-US" sz="2200" dirty="0" smtClean="0">
                <a:latin typeface="Times New Roman" pitchFamily="18" charset="0"/>
              </a:rPr>
              <a:t>  </a:t>
            </a:r>
          </a:p>
          <a:p>
            <a:pPr marL="365125" indent="-255588" algn="just" eaLnBrk="1" hangingPunct="1">
              <a:buFont typeface="Wingdings" pitchFamily="2" charset="2"/>
              <a:buNone/>
            </a:pPr>
            <a:r>
              <a:rPr lang="en-US" sz="2200" dirty="0" smtClean="0">
                <a:latin typeface="Times New Roman" pitchFamily="18" charset="0"/>
              </a:rPr>
              <a:t> </a:t>
            </a:r>
            <a:endParaRPr lang="en-US" sz="2200" b="1" i="1" dirty="0" smtClean="0">
              <a:latin typeface="Times New Roman" pitchFamily="18" charset="0"/>
            </a:endParaRPr>
          </a:p>
          <a:p>
            <a:pPr marL="365125" indent="-255588" algn="just" eaLnBrk="1" hangingPunct="1">
              <a:buFont typeface="Wingdings" pitchFamily="2" charset="2"/>
              <a:buNone/>
            </a:pPr>
            <a:endParaRPr lang="en-US" sz="2200" dirty="0" smtClean="0">
              <a:latin typeface="Times New Roman" pitchFamily="18" charset="0"/>
            </a:endParaRPr>
          </a:p>
        </p:txBody>
      </p:sp>
      <p:sp>
        <p:nvSpPr>
          <p:cNvPr id="26627" name="Title 1"/>
          <p:cNvSpPr>
            <a:spLocks/>
          </p:cNvSpPr>
          <p:nvPr/>
        </p:nvSpPr>
        <p:spPr bwMode="black">
          <a:xfrm>
            <a:off x="762000" y="152400"/>
            <a:ext cx="82296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ĐỐI TƯỢNG VÀ PHƯƠNG PHÁP NGHIÊN CỨU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Box 5"/>
          <p:cNvSpPr txBox="1">
            <a:spLocks noChangeArrowheads="1"/>
          </p:cNvSpPr>
          <p:nvPr/>
        </p:nvSpPr>
        <p:spPr bwMode="auto">
          <a:xfrm>
            <a:off x="1600200" y="1143000"/>
            <a:ext cx="6248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err="1">
                <a:solidFill>
                  <a:srgbClr val="0070C0"/>
                </a:solidFill>
              </a:rPr>
              <a:t>Quy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trình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tách</a:t>
            </a:r>
            <a:r>
              <a:rPr lang="en-US" b="1" dirty="0">
                <a:solidFill>
                  <a:srgbClr val="0070C0"/>
                </a:solidFill>
              </a:rPr>
              <a:t> PRP </a:t>
            </a:r>
            <a:r>
              <a:rPr lang="en-US" b="1" dirty="0" err="1">
                <a:solidFill>
                  <a:srgbClr val="0070C0"/>
                </a:solidFill>
              </a:rPr>
              <a:t>theo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kỹ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thuật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PAPRP </a:t>
            </a:r>
            <a:r>
              <a:rPr lang="en-US" b="1" dirty="0" err="1" smtClean="0">
                <a:solidFill>
                  <a:srgbClr val="0070C0"/>
                </a:solidFill>
              </a:rPr>
              <a:t>của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Adistem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7654" name="Title 1"/>
          <p:cNvSpPr>
            <a:spLocks/>
          </p:cNvSpPr>
          <p:nvPr/>
        </p:nvSpPr>
        <p:spPr bwMode="black">
          <a:xfrm>
            <a:off x="762000" y="152400"/>
            <a:ext cx="82296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ĐỐI TƯỢNG VÀ PHƯƠNG PHÁP NGHIÊN CỨU</a:t>
            </a:r>
          </a:p>
        </p:txBody>
      </p:sp>
      <p:pic>
        <p:nvPicPr>
          <p:cNvPr id="9" name="Picture 8" descr="Untitl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524000"/>
            <a:ext cx="8382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Content Placeholder 4" descr="26920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6723" t="12978" r="3001" b="9161"/>
          <a:stretch>
            <a:fillRect/>
          </a:stretch>
        </p:blipFill>
        <p:spPr>
          <a:xfrm>
            <a:off x="838200" y="1600200"/>
            <a:ext cx="8091488" cy="4648200"/>
          </a:xfrm>
        </p:spPr>
      </p:pic>
      <p:sp>
        <p:nvSpPr>
          <p:cNvPr id="28675" name="TextBox 5"/>
          <p:cNvSpPr txBox="1">
            <a:spLocks noChangeArrowheads="1"/>
          </p:cNvSpPr>
          <p:nvPr/>
        </p:nvSpPr>
        <p:spPr bwMode="auto">
          <a:xfrm>
            <a:off x="1600200" y="1143000"/>
            <a:ext cx="6248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err="1">
                <a:solidFill>
                  <a:srgbClr val="0070C0"/>
                </a:solidFill>
              </a:rPr>
              <a:t>Thuốc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Hyalgan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8676" name="Title 1"/>
          <p:cNvSpPr>
            <a:spLocks/>
          </p:cNvSpPr>
          <p:nvPr/>
        </p:nvSpPr>
        <p:spPr bwMode="black">
          <a:xfrm>
            <a:off x="762000" y="152400"/>
            <a:ext cx="82296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ĐỐI TƯỢNG VÀ PHƯƠNG PHÁP NGHIÊN CỨU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5125" indent="-255588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</a:rPr>
              <a:t>Các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</a:rPr>
              <a:t>chỉ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</a:rPr>
              <a:t>tiêu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</a:rPr>
              <a:t>dùng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</a:rPr>
              <a:t>trong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</a:rPr>
              <a:t>nghiên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</a:rPr>
              <a:t>cứu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</a:rPr>
              <a:t>:</a:t>
            </a:r>
            <a:endParaRPr lang="en-US" sz="2200" dirty="0" smtClean="0">
              <a:solidFill>
                <a:srgbClr val="0070C0"/>
              </a:solidFill>
              <a:latin typeface="Times New Roman" pitchFamily="18" charset="0"/>
            </a:endParaRPr>
          </a:p>
          <a:p>
            <a:pPr marL="365125" indent="-255588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200" dirty="0" smtClean="0">
                <a:latin typeface="Times New Roman" pitchFamily="18" charset="0"/>
              </a:rPr>
              <a:t>  - </a:t>
            </a:r>
            <a:r>
              <a:rPr lang="en-US" sz="2200" dirty="0" err="1" smtClean="0">
                <a:latin typeface="Times New Roman" pitchFamily="18" charset="0"/>
              </a:rPr>
              <a:t>Định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lượng</a:t>
            </a:r>
            <a:r>
              <a:rPr lang="en-US" sz="2200" dirty="0" smtClean="0">
                <a:latin typeface="Times New Roman" pitchFamily="18" charset="0"/>
              </a:rPr>
              <a:t> TGF-</a:t>
            </a:r>
            <a:r>
              <a:rPr lang="el-GR" sz="2200" dirty="0" smtClean="0">
                <a:latin typeface="Times New Roman" pitchFamily="18" charset="0"/>
              </a:rPr>
              <a:t>β</a:t>
            </a:r>
            <a:r>
              <a:rPr lang="en-US" sz="2200" dirty="0" smtClean="0">
                <a:latin typeface="Times New Roman" pitchFamily="18" charset="0"/>
              </a:rPr>
              <a:t>1 </a:t>
            </a:r>
            <a:r>
              <a:rPr lang="en-US" sz="2200" dirty="0" err="1" smtClean="0">
                <a:latin typeface="Times New Roman" pitchFamily="18" charset="0"/>
              </a:rPr>
              <a:t>trong</a:t>
            </a:r>
            <a:r>
              <a:rPr lang="en-US" sz="2200" dirty="0" smtClean="0">
                <a:latin typeface="Times New Roman" pitchFamily="18" charset="0"/>
              </a:rPr>
              <a:t> PRP </a:t>
            </a:r>
            <a:r>
              <a:rPr lang="en-US" sz="2200" dirty="0" err="1" smtClean="0">
                <a:latin typeface="Times New Roman" pitchFamily="18" charset="0"/>
              </a:rPr>
              <a:t>và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máu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toàn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phần</a:t>
            </a:r>
            <a:endParaRPr lang="en-US" sz="2200" dirty="0" smtClean="0">
              <a:latin typeface="Times New Roman" pitchFamily="18" charset="0"/>
            </a:endParaRPr>
          </a:p>
          <a:p>
            <a:pPr marL="365125" indent="-255588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200" dirty="0" smtClean="0">
                <a:latin typeface="Times New Roman" pitchFamily="18" charset="0"/>
              </a:rPr>
              <a:t>  - </a:t>
            </a:r>
            <a:r>
              <a:rPr lang="en-US" sz="2200" dirty="0" err="1" smtClean="0">
                <a:latin typeface="Times New Roman" pitchFamily="18" charset="0"/>
              </a:rPr>
              <a:t>Thang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điểm</a:t>
            </a:r>
            <a:r>
              <a:rPr lang="en-US" sz="2200" dirty="0" smtClean="0">
                <a:latin typeface="Times New Roman" pitchFamily="18" charset="0"/>
              </a:rPr>
              <a:t> VAS</a:t>
            </a:r>
          </a:p>
          <a:p>
            <a:pPr marL="365125" indent="-255588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200" dirty="0" smtClean="0">
                <a:latin typeface="Times New Roman" pitchFamily="18" charset="0"/>
              </a:rPr>
              <a:t>  - </a:t>
            </a:r>
            <a:r>
              <a:rPr lang="en-US" sz="2200" dirty="0" err="1" smtClean="0">
                <a:latin typeface="Times New Roman" pitchFamily="18" charset="0"/>
              </a:rPr>
              <a:t>Thang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điểm</a:t>
            </a:r>
            <a:r>
              <a:rPr lang="en-US" sz="2200" dirty="0" smtClean="0">
                <a:latin typeface="Times New Roman" pitchFamily="18" charset="0"/>
              </a:rPr>
              <a:t> WOMAC</a:t>
            </a:r>
          </a:p>
          <a:p>
            <a:pPr marL="365125" indent="-255588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200" dirty="0" smtClean="0">
                <a:latin typeface="Times New Roman" pitchFamily="18" charset="0"/>
              </a:rPr>
              <a:t>  - </a:t>
            </a:r>
            <a:r>
              <a:rPr lang="en-US" sz="2200" dirty="0" err="1" smtClean="0">
                <a:latin typeface="Times New Roman" pitchFamily="18" charset="0"/>
              </a:rPr>
              <a:t>Các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chỉ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số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theo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dõi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trên</a:t>
            </a:r>
            <a:r>
              <a:rPr lang="en-US" sz="2200" dirty="0" smtClean="0">
                <a:latin typeface="Times New Roman" pitchFamily="18" charset="0"/>
              </a:rPr>
              <a:t> SÂ: </a:t>
            </a:r>
            <a:r>
              <a:rPr lang="en-US" sz="2200" dirty="0" err="1" smtClean="0">
                <a:latin typeface="Times New Roman" pitchFamily="18" charset="0"/>
              </a:rPr>
              <a:t>tràn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dịch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khớp</a:t>
            </a:r>
            <a:r>
              <a:rPr lang="en-US" sz="2200" dirty="0" smtClean="0">
                <a:latin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</a:rPr>
              <a:t>bề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dày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sụn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khớp</a:t>
            </a:r>
            <a:endParaRPr lang="en-US" sz="2200" dirty="0" smtClean="0">
              <a:latin typeface="Times New Roman" pitchFamily="18" charset="0"/>
            </a:endParaRPr>
          </a:p>
          <a:p>
            <a:pPr marL="365125" indent="-255588" algn="just" eaLnBrk="1" hangingPunct="1">
              <a:buFont typeface="Wingdings" pitchFamily="2" charset="2"/>
              <a:buNone/>
            </a:pPr>
            <a:r>
              <a:rPr lang="en-US" sz="2200" dirty="0" smtClean="0">
                <a:latin typeface="Times New Roman" pitchFamily="18" charset="0"/>
              </a:rPr>
              <a:t>   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</a:rPr>
              <a:t>Tính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</a:rPr>
              <a:t> an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</a:rPr>
              <a:t>toàn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</a:rPr>
              <a:t>của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</a:rPr>
              <a:t>liệu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</a:rPr>
              <a:t>pháp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</a:rPr>
              <a:t>:</a:t>
            </a:r>
          </a:p>
          <a:p>
            <a:pPr marL="365125" indent="-255588" algn="just" eaLnBrk="1" hangingPunct="1">
              <a:buFont typeface="Wingdings" pitchFamily="2" charset="2"/>
              <a:buNone/>
            </a:pPr>
            <a:r>
              <a:rPr lang="en-US" sz="2200" dirty="0" smtClean="0">
                <a:latin typeface="Times New Roman" pitchFamily="18" charset="0"/>
              </a:rPr>
              <a:t>  - </a:t>
            </a:r>
            <a:r>
              <a:rPr lang="en-US" sz="2200" dirty="0" err="1" smtClean="0">
                <a:latin typeface="Times New Roman" pitchFamily="18" charset="0"/>
              </a:rPr>
              <a:t>Các</a:t>
            </a:r>
            <a:r>
              <a:rPr lang="en-US" sz="2200" dirty="0" smtClean="0">
                <a:latin typeface="Times New Roman" pitchFamily="18" charset="0"/>
              </a:rPr>
              <a:t> tai </a:t>
            </a:r>
            <a:r>
              <a:rPr lang="en-US" sz="2200" dirty="0" err="1" smtClean="0">
                <a:latin typeface="Times New Roman" pitchFamily="18" charset="0"/>
              </a:rPr>
              <a:t>biến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tại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khớp</a:t>
            </a:r>
            <a:r>
              <a:rPr lang="en-US" sz="2200" dirty="0" smtClean="0">
                <a:latin typeface="Times New Roman" pitchFamily="18" charset="0"/>
              </a:rPr>
              <a:t>: </a:t>
            </a:r>
            <a:r>
              <a:rPr lang="en-US" sz="2200" dirty="0" err="1" smtClean="0">
                <a:latin typeface="Times New Roman" pitchFamily="18" charset="0"/>
              </a:rPr>
              <a:t>đau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sau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tiêm</a:t>
            </a:r>
            <a:r>
              <a:rPr lang="en-US" sz="2200" dirty="0" smtClean="0">
                <a:latin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</a:rPr>
              <a:t>viêm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màng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hoạt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dịch</a:t>
            </a:r>
            <a:r>
              <a:rPr lang="en-US" sz="2200" dirty="0" smtClean="0">
                <a:latin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</a:rPr>
              <a:t>nhiễm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khuẩn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khớp</a:t>
            </a:r>
            <a:r>
              <a:rPr lang="en-US" sz="2200" dirty="0" smtClean="0">
                <a:latin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</a:rPr>
              <a:t>chảy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máu</a:t>
            </a:r>
            <a:r>
              <a:rPr lang="en-US" sz="2200" dirty="0" smtClean="0">
                <a:latin typeface="Times New Roman" pitchFamily="18" charset="0"/>
              </a:rPr>
              <a:t>…</a:t>
            </a:r>
          </a:p>
          <a:p>
            <a:pPr marL="365125" indent="-255588" algn="just" eaLnBrk="1" hangingPunct="1">
              <a:buFont typeface="Wingdings" pitchFamily="2" charset="2"/>
              <a:buNone/>
            </a:pPr>
            <a:r>
              <a:rPr lang="en-US" sz="2200" dirty="0" smtClean="0">
                <a:latin typeface="Times New Roman" pitchFamily="18" charset="0"/>
              </a:rPr>
              <a:t>  - </a:t>
            </a:r>
            <a:r>
              <a:rPr lang="en-US" sz="2200" dirty="0" err="1" smtClean="0">
                <a:latin typeface="Times New Roman" pitchFamily="18" charset="0"/>
              </a:rPr>
              <a:t>Toàn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thân</a:t>
            </a:r>
            <a:r>
              <a:rPr lang="en-US" sz="2200" dirty="0" smtClean="0">
                <a:latin typeface="Times New Roman" pitchFamily="18" charset="0"/>
              </a:rPr>
              <a:t>: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nhức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chóng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mẩn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ngứa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sốc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marL="365125" indent="-255588" algn="just" eaLnBrk="1" hangingPunct="1">
              <a:buFont typeface="Wingdings" pitchFamily="2" charset="2"/>
              <a:buNone/>
            </a:pPr>
            <a:r>
              <a:rPr lang="en-US" sz="2200" dirty="0" smtClean="0">
                <a:latin typeface="Times New Roman" pitchFamily="18" charset="0"/>
              </a:rPr>
              <a:t>  - </a:t>
            </a:r>
            <a:r>
              <a:rPr lang="en-US" sz="2200" dirty="0" err="1" smtClean="0">
                <a:latin typeface="Times New Roman" pitchFamily="18" charset="0"/>
              </a:rPr>
              <a:t>Các</a:t>
            </a:r>
            <a:r>
              <a:rPr lang="en-US" sz="2200" dirty="0" smtClean="0">
                <a:latin typeface="Times New Roman" pitchFamily="18" charset="0"/>
              </a:rPr>
              <a:t> tai </a:t>
            </a:r>
            <a:r>
              <a:rPr lang="en-US" sz="2200" dirty="0" err="1" smtClean="0">
                <a:latin typeface="Times New Roman" pitchFamily="18" charset="0"/>
              </a:rPr>
              <a:t>biến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và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tác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dụng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phụ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khác</a:t>
            </a:r>
            <a:r>
              <a:rPr lang="en-US" sz="2200" dirty="0" smtClean="0">
                <a:latin typeface="Times New Roman" pitchFamily="18" charset="0"/>
              </a:rPr>
              <a:t>  </a:t>
            </a:r>
          </a:p>
          <a:p>
            <a:pPr marL="365125" indent="-255588" algn="just" eaLnBrk="1" hangingPunct="1">
              <a:buFont typeface="Wingdings" pitchFamily="2" charset="2"/>
              <a:buNone/>
            </a:pP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</a:rPr>
              <a:t>   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</a:rPr>
              <a:t>Thời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</a:rPr>
              <a:t>điểm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</a:rPr>
              <a:t>đánh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</a:rPr>
              <a:t>giá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</a:rPr>
              <a:t>: T0, T1,T2, T6 (M1), T10 (M2), T26 (M6)</a:t>
            </a:r>
          </a:p>
        </p:txBody>
      </p:sp>
      <p:sp>
        <p:nvSpPr>
          <p:cNvPr id="29699" name="Title 1"/>
          <p:cNvSpPr>
            <a:spLocks/>
          </p:cNvSpPr>
          <p:nvPr/>
        </p:nvSpPr>
        <p:spPr bwMode="black">
          <a:xfrm>
            <a:off x="838200" y="152400"/>
            <a:ext cx="81534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ĐỐI TƯỢNG VÀ PHƯƠNG PHÁP NGHIÊN CỨU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5125" indent="-255588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</a:rPr>
              <a:t>Các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</a:rPr>
              <a:t>chỉ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</a:rPr>
              <a:t>tiêu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</a:rPr>
              <a:t>dùng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</a:rPr>
              <a:t>trong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</a:rPr>
              <a:t>nghiên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</a:rPr>
              <a:t>cứu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</a:rPr>
              <a:t>:</a:t>
            </a:r>
            <a:endParaRPr lang="en-US" dirty="0" smtClean="0">
              <a:solidFill>
                <a:srgbClr val="0070C0"/>
              </a:solidFill>
              <a:latin typeface="Times New Roman" pitchFamily="18" charset="0"/>
            </a:endParaRPr>
          </a:p>
          <a:p>
            <a:pPr marL="365125" indent="-255588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</a:rPr>
              <a:t>  </a:t>
            </a:r>
            <a:endParaRPr lang="en-US" b="1" dirty="0" smtClean="0">
              <a:solidFill>
                <a:srgbClr val="FFC000"/>
              </a:solidFill>
              <a:latin typeface="Times New Roman" pitchFamily="18" charset="0"/>
            </a:endParaRPr>
          </a:p>
        </p:txBody>
      </p:sp>
      <p:sp>
        <p:nvSpPr>
          <p:cNvPr id="30723" name="Title 1"/>
          <p:cNvSpPr>
            <a:spLocks/>
          </p:cNvSpPr>
          <p:nvPr/>
        </p:nvSpPr>
        <p:spPr bwMode="black">
          <a:xfrm>
            <a:off x="762000" y="152400"/>
            <a:ext cx="82296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ĐỐI TƯỢNG VÀ PHƯƠNG PHÁP NGHIÊN CỨU</a:t>
            </a:r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2"/>
          <a:srcRect b="2"/>
          <a:stretch>
            <a:fillRect/>
          </a:stretch>
        </p:blipFill>
        <p:spPr bwMode="auto">
          <a:xfrm>
            <a:off x="228600" y="4191000"/>
            <a:ext cx="252888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66975" y="4191000"/>
            <a:ext cx="30956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27650" y="4191000"/>
            <a:ext cx="36353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4" descr="http://t0.gstatic.com/images?q=tbn:ANd9GcTrfWGoKLoDS23G5cZ_Y2IlyM5l4dr1dKXQ6BLpIb1cjzyZq92E"/>
          <p:cNvPicPr>
            <a:picLocks noChangeAspect="1" noChangeArrowheads="1"/>
          </p:cNvPicPr>
          <p:nvPr/>
        </p:nvPicPr>
        <p:blipFill>
          <a:blip r:embed="rId5"/>
          <a:srcRect t="7883" b="25124"/>
          <a:stretch>
            <a:fillRect/>
          </a:stretch>
        </p:blipFill>
        <p:spPr bwMode="auto">
          <a:xfrm>
            <a:off x="4724400" y="1828800"/>
            <a:ext cx="404653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8" name="TextBox 7"/>
          <p:cNvSpPr txBox="1">
            <a:spLocks noChangeArrowheads="1"/>
          </p:cNvSpPr>
          <p:nvPr/>
        </p:nvSpPr>
        <p:spPr bwMode="auto">
          <a:xfrm>
            <a:off x="533400" y="2057400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Times New Roman" pitchFamily="18" charset="0"/>
              </a:rPr>
              <a:t>Các chỉ số theo dõi trên SÂ: </a:t>
            </a:r>
          </a:p>
          <a:p>
            <a:r>
              <a:rPr lang="en-US" sz="2400">
                <a:solidFill>
                  <a:schemeClr val="tx2"/>
                </a:solidFill>
                <a:latin typeface="Times New Roman" pitchFamily="18" charset="0"/>
              </a:rPr>
              <a:t>- Tràn dịch khớp</a:t>
            </a:r>
          </a:p>
          <a:p>
            <a:r>
              <a:rPr lang="en-US" sz="2400">
                <a:solidFill>
                  <a:schemeClr val="tx2"/>
                </a:solidFill>
                <a:latin typeface="Times New Roman" pitchFamily="18" charset="0"/>
              </a:rPr>
              <a:t>- Bề dày sụn khớp</a:t>
            </a:r>
            <a:endParaRPr lang="en-US" sz="24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WordArt 2"/>
          <p:cNvSpPr>
            <a:spLocks noChangeArrowheads="1" noChangeShapeType="1" noTextEdit="1"/>
          </p:cNvSpPr>
          <p:nvPr/>
        </p:nvSpPr>
        <p:spPr bwMode="gray">
          <a:xfrm>
            <a:off x="457200" y="5181600"/>
            <a:ext cx="8382000" cy="1143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en-US" sz="3600" b="1" kern="10" dirty="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FFFFFF">
                        <a:gamma/>
                        <a:shade val="50980"/>
                        <a:invGamma/>
                      </a:srgbClr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  <a:latin typeface="Arial"/>
                <a:cs typeface="Arial"/>
              </a:rPr>
              <a:t>XIN TRÂN TRỌNG CẢM ƠN !</a:t>
            </a:r>
            <a:endParaRPr lang="en-US" sz="3600" b="1" kern="10" dirty="0">
              <a:ln w="19050">
                <a:solidFill>
                  <a:srgbClr val="FFFF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50980"/>
                      <a:invGamma/>
                    </a:srgbClr>
                  </a:gs>
                </a:gsLst>
                <a:lin ang="5400000" scaled="1"/>
              </a:gradFill>
              <a:effectLst>
                <a:outerShdw dist="53882" dir="2700000" algn="ctr" rotWithShape="0">
                  <a:schemeClr val="tx1">
                    <a:alpha val="50000"/>
                  </a:scheme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700" dirty="0" smtClean="0">
                <a:solidFill>
                  <a:srgbClr val="0070C0"/>
                </a:solidFill>
              </a:rPr>
              <a:t>ĐẶT VẤN ĐỀ</a:t>
            </a:r>
            <a:endParaRPr lang="en-US" sz="3700" dirty="0">
              <a:solidFill>
                <a:srgbClr val="0070C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1147763" y="1454150"/>
            <a:ext cx="7234237" cy="3498850"/>
          </a:xfrm>
          <a:noFill/>
          <a:ln/>
        </p:spPr>
        <p:txBody>
          <a:bodyPr/>
          <a:lstStyle/>
          <a:p>
            <a:pPr algn="just">
              <a:spcBef>
                <a:spcPts val="2400"/>
              </a:spcBef>
              <a:buClr>
                <a:schemeClr val="tx2"/>
              </a:buClr>
              <a:buFontTx/>
              <a:buChar char="-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Thoái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khớp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gối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(THKG)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mạn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gặp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2400"/>
              </a:spcBef>
              <a:buClr>
                <a:schemeClr val="tx2"/>
              </a:buClr>
              <a:buFontTx/>
              <a:buChar char="-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WHO (2000), 1770 THKG/100.000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2693 THKG/ 100.000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nữ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2400"/>
              </a:spcBef>
              <a:buClr>
                <a:schemeClr val="tx2"/>
              </a:buClr>
              <a:buFontTx/>
              <a:buChar char="-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16,7% THKG ở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45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2400"/>
              </a:spcBef>
              <a:buClr>
                <a:schemeClr val="tx2"/>
              </a:buClr>
              <a:buFontTx/>
              <a:buChar char="-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Á: THKG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0,9%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1,1%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2400"/>
              </a:spcBef>
              <a:buClr>
                <a:schemeClr val="tx2"/>
              </a:buClr>
              <a:buFontTx/>
              <a:buChar char="-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Chi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tỷ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tàn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phế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371600" y="5638800"/>
            <a:ext cx="64008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>
              <a:spcBef>
                <a:spcPct val="50000"/>
              </a:spcBef>
            </a:pPr>
            <a:r>
              <a:rPr lang="en-US" altLang="ja-JP" sz="1200" dirty="0" err="1" smtClean="0">
                <a:solidFill>
                  <a:srgbClr val="FF9933"/>
                </a:solidFill>
                <a:ea typeface="ＭＳ Ｐゴシック" pitchFamily="34" charset="-128"/>
              </a:rPr>
              <a:t>Fransen</a:t>
            </a:r>
            <a:r>
              <a:rPr lang="en-US" altLang="ja-JP" sz="1200" dirty="0" smtClean="0">
                <a:solidFill>
                  <a:srgbClr val="FF9933"/>
                </a:solidFill>
                <a:ea typeface="ＭＳ Ｐゴシック" pitchFamily="34" charset="-128"/>
              </a:rPr>
              <a:t> et al (2011); International Journal of Rheumatic Diseases 2011;14:113-121.</a:t>
            </a:r>
          </a:p>
          <a:p>
            <a:pPr marL="342900" indent="-342900" algn="l">
              <a:spcBef>
                <a:spcPct val="50000"/>
              </a:spcBef>
            </a:pPr>
            <a:r>
              <a:rPr lang="en-US" altLang="ja-JP" sz="1200" dirty="0" smtClean="0">
                <a:solidFill>
                  <a:srgbClr val="FF9933"/>
                </a:solidFill>
                <a:ea typeface="ＭＳ Ｐゴシック" pitchFamily="34" charset="-128"/>
              </a:rPr>
              <a:t>Had et al (2011); International Journal of Rheumatic Diseases 2011;14:122-129.</a:t>
            </a:r>
            <a:endParaRPr lang="en-US" sz="1200" dirty="0" smtClean="0">
              <a:solidFill>
                <a:srgbClr val="FF9933"/>
              </a:solidFill>
            </a:endParaRPr>
          </a:p>
          <a:p>
            <a:pPr algn="l"/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700" dirty="0" smtClean="0">
                <a:solidFill>
                  <a:srgbClr val="0070C0"/>
                </a:solidFill>
              </a:rPr>
              <a:t>ĐẶT VẤN ĐỀ</a:t>
            </a:r>
            <a:endParaRPr lang="en-US" sz="3700" dirty="0">
              <a:solidFill>
                <a:srgbClr val="0070C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1147763" y="1454150"/>
            <a:ext cx="7234237" cy="3803650"/>
          </a:xfrm>
          <a:noFill/>
          <a:ln/>
        </p:spPr>
        <p:txBody>
          <a:bodyPr/>
          <a:lstStyle/>
          <a:p>
            <a:pPr algn="just">
              <a:lnSpc>
                <a:spcPct val="150000"/>
              </a:lnSpc>
              <a:buClr>
                <a:schemeClr val="tx2"/>
              </a:buClr>
              <a:buFontTx/>
              <a:buChar char="-"/>
            </a:pP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nay: </a:t>
            </a:r>
          </a:p>
          <a:p>
            <a:pPr algn="just">
              <a:lnSpc>
                <a:spcPct val="150000"/>
              </a:lnSpc>
              <a:buClr>
                <a:schemeClr val="tx2"/>
              </a:buCl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+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Clr>
                <a:schemeClr val="tx2"/>
              </a:buCl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+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đục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soi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khớp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khớp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Clr>
                <a:schemeClr val="tx2"/>
              </a:buClr>
              <a:buNone/>
            </a:pPr>
            <a:r>
              <a:rPr lang="en-US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khớp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gối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Clr>
                <a:schemeClr val="tx2"/>
              </a:buClr>
              <a:buFontTx/>
              <a:buChar char="-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thoái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khớp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gối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sụn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gene…</a:t>
            </a:r>
          </a:p>
          <a:p>
            <a:pPr>
              <a:buNone/>
            </a:pPr>
            <a:endParaRPr lang="en-US" sz="2000" dirty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371600" y="5638800"/>
            <a:ext cx="64008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>
              <a:spcBef>
                <a:spcPct val="50000"/>
              </a:spcBef>
            </a:pPr>
            <a:r>
              <a:rPr lang="en-US" altLang="ja-JP" sz="1200" dirty="0" err="1" smtClean="0">
                <a:solidFill>
                  <a:srgbClr val="FF9933"/>
                </a:solidFill>
                <a:ea typeface="ＭＳ Ｐゴシック" pitchFamily="34" charset="-128"/>
              </a:rPr>
              <a:t>Fransen</a:t>
            </a:r>
            <a:r>
              <a:rPr lang="en-US" altLang="ja-JP" sz="1200" dirty="0" smtClean="0">
                <a:solidFill>
                  <a:srgbClr val="FF9933"/>
                </a:solidFill>
                <a:ea typeface="ＭＳ Ｐゴシック" pitchFamily="34" charset="-128"/>
              </a:rPr>
              <a:t> et al (2011); International Journal of Rheumatic Diseases 2011;14:113-121.</a:t>
            </a:r>
          </a:p>
          <a:p>
            <a:pPr marL="342900" indent="-342900" algn="l">
              <a:spcBef>
                <a:spcPct val="50000"/>
              </a:spcBef>
            </a:pPr>
            <a:r>
              <a:rPr lang="en-US" altLang="ja-JP" sz="1200" dirty="0" smtClean="0">
                <a:solidFill>
                  <a:srgbClr val="FF9933"/>
                </a:solidFill>
                <a:ea typeface="ＭＳ Ｐゴシック" pitchFamily="34" charset="-128"/>
              </a:rPr>
              <a:t>Had et al (2011); International Journal of Rheumatic Diseases 2011;14:122-129.</a:t>
            </a:r>
            <a:endParaRPr lang="en-US" sz="1200" dirty="0" smtClean="0">
              <a:solidFill>
                <a:srgbClr val="FF9933"/>
              </a:solidFill>
            </a:endParaRPr>
          </a:p>
          <a:p>
            <a:pPr algn="l"/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cs typeface="Times New Roman" pitchFamily="18" charset="0"/>
              </a:rPr>
              <a:t>ĐẶT VẤN ĐỀ</a:t>
            </a:r>
            <a:endParaRPr lang="en-US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7921625" cy="4038600"/>
          </a:xfrm>
        </p:spPr>
        <p:txBody>
          <a:bodyPr/>
          <a:lstStyle/>
          <a:p>
            <a:pPr marL="457200" indent="-457200" algn="just">
              <a:lnSpc>
                <a:spcPct val="120000"/>
              </a:lnSpc>
              <a:buClr>
                <a:schemeClr val="hlink"/>
              </a:buClr>
            </a:pP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(PRP):</a:t>
            </a:r>
          </a:p>
          <a:p>
            <a:pPr marL="457200" indent="-457200" algn="just">
              <a:lnSpc>
                <a:spcPct val="120000"/>
              </a:lnSpc>
              <a:buClr>
                <a:schemeClr val="tx2"/>
              </a:buClr>
              <a:buFont typeface="Arial" charset="0"/>
              <a:buChar char="-"/>
            </a:pP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endParaRPr lang="en-US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lnSpc>
                <a:spcPct val="120000"/>
              </a:lnSpc>
              <a:buClr>
                <a:schemeClr val="tx2"/>
              </a:buClr>
              <a:buFont typeface="Arial" charset="0"/>
              <a:buChar char="-"/>
            </a:pP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endParaRPr lang="en-US" sz="20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marL="457200" indent="-457200" algn="just">
              <a:lnSpc>
                <a:spcPct val="120000"/>
              </a:lnSpc>
              <a:buClr>
                <a:schemeClr val="tx2"/>
              </a:buClr>
              <a:buFont typeface="Arial" charset="0"/>
              <a:buChar char="-"/>
            </a:pP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</a:rPr>
              <a:t>Hiệu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</a:rPr>
              <a:t>quả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</a:rPr>
              <a:t>hơn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</a:rPr>
              <a:t>,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</a:rPr>
              <a:t>tác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</a:rPr>
              <a:t>dụng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</a:rPr>
              <a:t>bền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</a:rPr>
              <a:t>vững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</a:rPr>
              <a:t>hơn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</a:rPr>
              <a:t> so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</a:rPr>
              <a:t>với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</a:rPr>
              <a:t>liệu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</a:rPr>
              <a:t>pháp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</a:rPr>
              <a:t>bổ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</a:rPr>
              <a:t>xung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</a:rPr>
              <a:t> acid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</a:rPr>
              <a:t>hyalorunic</a:t>
            </a:r>
            <a:endParaRPr lang="en-US" sz="20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marL="457200" indent="-457200" algn="just">
              <a:lnSpc>
                <a:spcPct val="120000"/>
              </a:lnSpc>
              <a:buClr>
                <a:schemeClr val="tx2"/>
              </a:buClr>
              <a:buFont typeface="Arial" charset="0"/>
              <a:buChar char="-"/>
            </a:pP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</a:rPr>
              <a:t>Có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</a:rPr>
              <a:t>tác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</a:rPr>
              <a:t>dụng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</a:rPr>
              <a:t>tốt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</a:rPr>
              <a:t>trên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</a:rPr>
              <a:t>sụn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</a:rPr>
              <a:t>khớp</a:t>
            </a:r>
            <a:endParaRPr lang="en-US" sz="20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marL="457200" indent="-457200" algn="just">
              <a:lnSpc>
                <a:spcPct val="120000"/>
              </a:lnSpc>
              <a:buClr>
                <a:schemeClr val="hlink"/>
              </a:buClr>
            </a:pP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Nam,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PRP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thoái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khớp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gối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Mai,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Vạn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108…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5334000"/>
            <a:ext cx="7239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0" hangingPunct="0"/>
            <a:r>
              <a:rPr lang="vi-VN" sz="1400" b="1" dirty="0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Kon </a:t>
            </a:r>
            <a:r>
              <a:rPr lang="en-US" sz="1400" b="1" dirty="0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 et al</a:t>
            </a:r>
            <a:r>
              <a:rPr lang="vi-VN" sz="1400" b="1" dirty="0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 (2010); </a:t>
            </a:r>
            <a:r>
              <a:rPr lang="en-US" sz="1400" b="1" dirty="0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400" b="1" dirty="0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American Academy of Orthopaedic Surgeons, New</a:t>
            </a:r>
            <a:r>
              <a:rPr lang="en-US" sz="1400" b="1" dirty="0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400" b="1" dirty="0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Orleans, LA,</a:t>
            </a:r>
            <a:r>
              <a:rPr lang="vi-VN" sz="1400" b="1" i="1" dirty="0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1400" b="1" dirty="0" smtClean="0">
              <a:solidFill>
                <a:srgbClr val="FF9933"/>
              </a:solidFill>
              <a:latin typeface="Times New Roman" pitchFamily="18" charset="0"/>
              <a:ea typeface="MS Mincho" pitchFamily="49" charset="-128"/>
            </a:endParaRPr>
          </a:p>
          <a:p>
            <a:pPr algn="l" eaLnBrk="0" hangingPunct="0"/>
            <a:r>
              <a:rPr lang="vi-VN" sz="1400" b="1" dirty="0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Kon et al (2010); Knee Surg Sports Traumatol Arthrosc (2010) 18:472–479</a:t>
            </a:r>
            <a:endParaRPr lang="en-US" sz="1400" b="1" dirty="0" smtClean="0">
              <a:solidFill>
                <a:srgbClr val="FF99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vi-VN" sz="1400" b="1" dirty="0" smtClean="0">
                <a:solidFill>
                  <a:srgbClr val="FF9933"/>
                </a:solidFill>
                <a:latin typeface="Times New Roman" pitchFamily="18" charset="0"/>
              </a:rPr>
              <a:t>Sampson </a:t>
            </a:r>
            <a:r>
              <a:rPr lang="en-US" sz="1400" b="1" dirty="0" smtClean="0">
                <a:solidFill>
                  <a:srgbClr val="FF9933"/>
                </a:solidFill>
                <a:latin typeface="Times New Roman" pitchFamily="18" charset="0"/>
              </a:rPr>
              <a:t> et al </a:t>
            </a:r>
            <a:r>
              <a:rPr lang="vi-VN" sz="1400" b="1" dirty="0" smtClean="0">
                <a:solidFill>
                  <a:srgbClr val="FF9933"/>
                </a:solidFill>
                <a:latin typeface="Times New Roman" pitchFamily="18" charset="0"/>
              </a:rPr>
              <a:t>(2010);  Am J Phys Med Rehabil 2010;89:961–969</a:t>
            </a:r>
          </a:p>
          <a:p>
            <a:pPr algn="l"/>
            <a:r>
              <a:rPr lang="en-US" sz="1400" b="1" dirty="0" smtClean="0">
                <a:solidFill>
                  <a:srgbClr val="FF9933"/>
                </a:solidFill>
                <a:latin typeface="Times New Roman" pitchFamily="18" charset="0"/>
              </a:rPr>
              <a:t>Sanchez et al (2008);  Rheumatology 2008;26:910-913</a:t>
            </a:r>
          </a:p>
          <a:p>
            <a:pPr algn="l"/>
            <a:r>
              <a:rPr lang="en-US" sz="1400" b="1" dirty="0" err="1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Spakova</a:t>
            </a:r>
            <a:r>
              <a:rPr lang="en-US" sz="1400" b="1" dirty="0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´ T (2012); Am J Phys Med </a:t>
            </a:r>
            <a:r>
              <a:rPr lang="en-US" sz="1400" b="1" dirty="0" err="1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Rehabil</a:t>
            </a:r>
            <a:r>
              <a:rPr lang="en-US" sz="1400" b="1" dirty="0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 2012;91(4):00Y00</a:t>
            </a:r>
            <a:endParaRPr lang="vi-VN" sz="1400" b="1" dirty="0" smtClean="0">
              <a:solidFill>
                <a:srgbClr val="FF9933"/>
              </a:solidFill>
              <a:latin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cs typeface="Times New Roman" pitchFamily="18" charset="0"/>
              </a:rPr>
              <a:t>MỤC TIÊU</a:t>
            </a:r>
            <a:endParaRPr lang="en-US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7921625" cy="4038600"/>
          </a:xfrm>
        </p:spPr>
        <p:txBody>
          <a:bodyPr/>
          <a:lstStyle/>
          <a:p>
            <a:pPr marL="457200" indent="-457200" algn="just">
              <a:lnSpc>
                <a:spcPct val="150000"/>
              </a:lnSpc>
              <a:buNone/>
            </a:pPr>
            <a:endParaRPr lang="en-US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TGF-</a:t>
            </a:r>
            <a:r>
              <a:rPr lang="el-GR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BN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thoái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khớp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gối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None/>
            </a:pPr>
            <a:endParaRPr lang="en-US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rabicPeriod" startAt="2"/>
            </a:pP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giá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tai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liệu pháp huyết tương giàu tiểu cầu (PRP) tự thân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tiêm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khớp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điều trị bệnh thoái hóa khớp gối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endParaRPr lang="vi-VN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cs typeface="Times New Roman" pitchFamily="18" charset="0"/>
              </a:rPr>
              <a:t>TỔNG QUAN</a:t>
            </a:r>
            <a:endParaRPr lang="en-US" dirty="0">
              <a:solidFill>
                <a:srgbClr val="0070C0"/>
              </a:solidFill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75404" y="1219200"/>
            <a:ext cx="8268596" cy="5638800"/>
            <a:chOff x="262728" y="914400"/>
            <a:chExt cx="8920776" cy="5940184"/>
          </a:xfrm>
        </p:grpSpPr>
        <p:sp>
          <p:nvSpPr>
            <p:cNvPr id="7" name="Text Box 2"/>
            <p:cNvSpPr txBox="1">
              <a:spLocks noChangeArrowheads="1"/>
            </p:cNvSpPr>
            <p:nvPr/>
          </p:nvSpPr>
          <p:spPr bwMode="auto">
            <a:xfrm>
              <a:off x="304800" y="914400"/>
              <a:ext cx="8305799" cy="428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20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20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Bệnh</a:t>
              </a:r>
              <a:r>
                <a:rPr lang="en-US" sz="20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thoái</a:t>
              </a:r>
              <a:r>
                <a:rPr lang="en-US" sz="20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hóa</a:t>
              </a:r>
              <a:r>
                <a:rPr lang="en-US" sz="20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khớp</a:t>
              </a:r>
              <a:r>
                <a:rPr lang="en-US" sz="20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0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Cơ</a:t>
              </a:r>
              <a:r>
                <a:rPr lang="en-US" sz="20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chế</a:t>
              </a:r>
              <a:r>
                <a:rPr lang="en-US" sz="20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bệnh</a:t>
              </a:r>
              <a:r>
                <a:rPr lang="en-US" sz="20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sinh</a:t>
              </a:r>
              <a:r>
                <a:rPr lang="en-US" sz="20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2411413" y="1484313"/>
              <a:ext cx="4032250" cy="356649"/>
            </a:xfrm>
            <a:prstGeom prst="rect">
              <a:avLst/>
            </a:prstGeom>
            <a:noFill/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Yếu</a:t>
              </a:r>
              <a:r>
                <a:rPr lang="en-US" sz="16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tố</a:t>
              </a:r>
              <a:r>
                <a:rPr lang="en-US" sz="16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sinh</a:t>
              </a:r>
              <a:r>
                <a:rPr lang="en-US" sz="16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en-US" sz="16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cơ</a:t>
              </a:r>
              <a:r>
                <a:rPr lang="en-US" sz="16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học</a:t>
              </a:r>
              <a:endParaRPr lang="en-US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3419474" y="2466975"/>
              <a:ext cx="2016125" cy="356649"/>
            </a:xfrm>
            <a:prstGeom prst="rect">
              <a:avLst/>
            </a:prstGeom>
            <a:noFill/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Tế</a:t>
              </a:r>
              <a:r>
                <a:rPr lang="en-US" sz="16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bào</a:t>
              </a:r>
              <a:r>
                <a:rPr lang="en-US" sz="16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sụn</a:t>
              </a:r>
              <a:endParaRPr lang="en-US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>
              <a:off x="457199" y="3352800"/>
              <a:ext cx="2209800" cy="1134793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Thoái</a:t>
              </a:r>
              <a:r>
                <a:rPr lang="en-US" sz="16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hoá</a:t>
              </a:r>
              <a:r>
                <a:rPr lang="en-US" sz="16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  <a:p>
              <a:r>
                <a:rPr lang="en-US" sz="1600" dirty="0">
                  <a:solidFill>
                    <a:srgbClr val="CC3300"/>
                  </a:solidFill>
                  <a:latin typeface="Times New Roman" pitchFamily="18" charset="0"/>
                  <a:cs typeface="Times New Roman" pitchFamily="18" charset="0"/>
                </a:rPr>
                <a:t>- IL-1, IL-17,IL-18</a:t>
              </a:r>
            </a:p>
            <a:p>
              <a:pPr>
                <a:buFontTx/>
                <a:buChar char="-"/>
              </a:pPr>
              <a:r>
                <a:rPr lang="en-US" sz="1600" dirty="0">
                  <a:solidFill>
                    <a:srgbClr val="CC3300"/>
                  </a:solidFill>
                  <a:latin typeface="Times New Roman" pitchFamily="18" charset="0"/>
                  <a:cs typeface="Times New Roman" pitchFamily="18" charset="0"/>
                </a:rPr>
                <a:t>TNF-</a:t>
              </a:r>
              <a:r>
                <a:rPr lang="el-GR" sz="1600" dirty="0">
                  <a:solidFill>
                    <a:srgbClr val="CC3300"/>
                  </a:solidFill>
                  <a:latin typeface="Times New Roman" pitchFamily="18" charset="0"/>
                  <a:cs typeface="Times New Roman" pitchFamily="18" charset="0"/>
                </a:rPr>
                <a:t>α</a:t>
              </a:r>
              <a:endParaRPr lang="en-US" sz="16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sz="16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6248399" y="3429000"/>
              <a:ext cx="2133600" cy="121139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Tổng</a:t>
              </a:r>
              <a:r>
                <a:rPr lang="en-US" sz="16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sz="16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  <a:p>
              <a:r>
                <a:rPr lang="en-US" sz="1600" dirty="0">
                  <a:solidFill>
                    <a:srgbClr val="CC33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1600" b="1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 IGF-1, TGF-</a:t>
              </a:r>
              <a:r>
                <a:rPr lang="el-GR" sz="1600" b="1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β</a:t>
              </a:r>
              <a:endParaRPr lang="en-US" sz="1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20000"/>
                </a:lnSpc>
              </a:pPr>
              <a:r>
                <a:rPr lang="en-US" sz="1600" dirty="0">
                  <a:solidFill>
                    <a:srgbClr val="CC3300"/>
                  </a:solidFill>
                  <a:latin typeface="Times New Roman" pitchFamily="18" charset="0"/>
                  <a:cs typeface="Times New Roman" pitchFamily="18" charset="0"/>
                </a:rPr>
                <a:t>  - IL- 4</a:t>
              </a:r>
            </a:p>
            <a:p>
              <a:pPr>
                <a:lnSpc>
                  <a:spcPct val="120000"/>
                </a:lnSpc>
              </a:pPr>
              <a:r>
                <a:rPr lang="en-US" sz="1600" dirty="0">
                  <a:solidFill>
                    <a:srgbClr val="CC3300"/>
                  </a:solidFill>
                  <a:latin typeface="Times New Roman" pitchFamily="18" charset="0"/>
                  <a:cs typeface="Times New Roman" pitchFamily="18" charset="0"/>
                </a:rPr>
                <a:t>  - BMPs, CDMP</a:t>
              </a:r>
            </a:p>
          </p:txBody>
        </p:sp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2627313" y="5327650"/>
              <a:ext cx="3600450" cy="616030"/>
            </a:xfrm>
            <a:prstGeom prst="rect">
              <a:avLst/>
            </a:prstGeom>
            <a:noFill/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Mất</a:t>
              </a:r>
              <a:r>
                <a:rPr lang="en-US" sz="16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16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toàn</a:t>
              </a:r>
              <a:r>
                <a:rPr lang="en-US" sz="16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vẹn</a:t>
              </a:r>
              <a:r>
                <a:rPr lang="en-US" sz="16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tế</a:t>
              </a:r>
              <a:r>
                <a:rPr lang="en-US" sz="16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bào</a:t>
              </a:r>
              <a:r>
                <a:rPr lang="en-US" sz="16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16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chất</a:t>
              </a:r>
              <a:r>
                <a:rPr lang="en-US" sz="16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nền</a:t>
              </a:r>
              <a:r>
                <a:rPr lang="en-US" sz="16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sụn</a:t>
              </a:r>
              <a:r>
                <a:rPr lang="en-US" sz="16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khớp</a:t>
              </a:r>
              <a:endParaRPr lang="en-US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3048000" y="6248400"/>
              <a:ext cx="2736850" cy="356649"/>
            </a:xfrm>
            <a:prstGeom prst="rect">
              <a:avLst/>
            </a:prstGeom>
            <a:noFill/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THOÁI HOÁ KHỚP</a:t>
              </a:r>
            </a:p>
          </p:txBody>
        </p:sp>
        <p:cxnSp>
          <p:nvCxnSpPr>
            <p:cNvPr id="14" name="AutoShape 9"/>
            <p:cNvCxnSpPr>
              <a:cxnSpLocks noChangeShapeType="1"/>
              <a:stCxn id="9" idx="3"/>
              <a:endCxn id="11" idx="0"/>
            </p:cNvCxnSpPr>
            <p:nvPr/>
          </p:nvCxnSpPr>
          <p:spPr bwMode="auto">
            <a:xfrm>
              <a:off x="5435599" y="2645300"/>
              <a:ext cx="1879601" cy="783700"/>
            </a:xfrm>
            <a:prstGeom prst="bentConnector2">
              <a:avLst/>
            </a:prstGeom>
            <a:noFill/>
            <a:ln w="19050">
              <a:solidFill>
                <a:srgbClr val="FFC00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5" name="AutoShape 10"/>
            <p:cNvCxnSpPr>
              <a:cxnSpLocks noChangeShapeType="1"/>
              <a:stCxn id="9" idx="1"/>
              <a:endCxn id="10" idx="0"/>
            </p:cNvCxnSpPr>
            <p:nvPr/>
          </p:nvCxnSpPr>
          <p:spPr bwMode="auto">
            <a:xfrm rot="10800000" flipV="1">
              <a:off x="1562099" y="2645300"/>
              <a:ext cx="1857375" cy="707500"/>
            </a:xfrm>
            <a:prstGeom prst="bentConnector2">
              <a:avLst/>
            </a:prstGeom>
            <a:noFill/>
            <a:ln w="19050">
              <a:solidFill>
                <a:srgbClr val="FFC00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6" name="AutoShape 11"/>
            <p:cNvCxnSpPr>
              <a:cxnSpLocks noChangeShapeType="1"/>
              <a:stCxn id="8" idx="2"/>
              <a:endCxn id="9" idx="0"/>
            </p:cNvCxnSpPr>
            <p:nvPr/>
          </p:nvCxnSpPr>
          <p:spPr bwMode="auto">
            <a:xfrm rot="5400000">
              <a:off x="4114532" y="2153968"/>
              <a:ext cx="626013" cy="1"/>
            </a:xfrm>
            <a:prstGeom prst="straightConnector1">
              <a:avLst/>
            </a:prstGeom>
            <a:noFill/>
            <a:ln w="22225">
              <a:solidFill>
                <a:srgbClr val="FFC000"/>
              </a:solidFill>
              <a:round/>
              <a:headEnd/>
              <a:tailEnd type="triangle" w="med" len="med"/>
            </a:ln>
          </p:spPr>
        </p:cxnSp>
        <p:cxnSp>
          <p:nvCxnSpPr>
            <p:cNvPr id="17" name="AutoShape 12"/>
            <p:cNvCxnSpPr>
              <a:cxnSpLocks noChangeShapeType="1"/>
              <a:stCxn id="10" idx="2"/>
              <a:endCxn id="12" idx="1"/>
            </p:cNvCxnSpPr>
            <p:nvPr/>
          </p:nvCxnSpPr>
          <p:spPr bwMode="auto">
            <a:xfrm rot="16200000" flipH="1">
              <a:off x="1520671" y="4529022"/>
              <a:ext cx="1148072" cy="1065214"/>
            </a:xfrm>
            <a:prstGeom prst="bentConnector2">
              <a:avLst/>
            </a:prstGeom>
            <a:noFill/>
            <a:ln w="19050">
              <a:solidFill>
                <a:srgbClr val="FFC00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8" name="AutoShape 13"/>
            <p:cNvCxnSpPr>
              <a:cxnSpLocks noChangeShapeType="1"/>
              <a:stCxn id="11" idx="2"/>
              <a:endCxn id="12" idx="3"/>
            </p:cNvCxnSpPr>
            <p:nvPr/>
          </p:nvCxnSpPr>
          <p:spPr bwMode="auto">
            <a:xfrm rot="5400000">
              <a:off x="6273846" y="4594310"/>
              <a:ext cx="995274" cy="1087437"/>
            </a:xfrm>
            <a:prstGeom prst="bentConnector2">
              <a:avLst/>
            </a:prstGeom>
            <a:noFill/>
            <a:ln w="19050">
              <a:solidFill>
                <a:srgbClr val="FFC00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9" name="AutoShape 14"/>
            <p:cNvCxnSpPr>
              <a:cxnSpLocks noChangeShapeType="1"/>
              <a:stCxn id="12" idx="2"/>
              <a:endCxn id="13" idx="0"/>
            </p:cNvCxnSpPr>
            <p:nvPr/>
          </p:nvCxnSpPr>
          <p:spPr bwMode="auto">
            <a:xfrm rot="5400000">
              <a:off x="4269621" y="6090484"/>
              <a:ext cx="304720" cy="11113"/>
            </a:xfrm>
            <a:prstGeom prst="straightConnector1">
              <a:avLst/>
            </a:prstGeom>
            <a:noFill/>
            <a:ln w="25400">
              <a:solidFill>
                <a:srgbClr val="FFC000"/>
              </a:solidFill>
              <a:round/>
              <a:headEnd/>
              <a:tailEnd type="triangle" w="med" len="med"/>
            </a:ln>
          </p:spPr>
        </p:cxnSp>
        <p:sp>
          <p:nvSpPr>
            <p:cNvPr id="21" name="Text Box 6"/>
            <p:cNvSpPr txBox="1">
              <a:spLocks noChangeArrowheads="1"/>
            </p:cNvSpPr>
            <p:nvPr/>
          </p:nvSpPr>
          <p:spPr bwMode="auto">
            <a:xfrm>
              <a:off x="3886200" y="3276600"/>
              <a:ext cx="1371600" cy="121139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Điều</a:t>
              </a:r>
              <a:r>
                <a:rPr lang="en-US" sz="16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hòa</a:t>
              </a:r>
              <a:r>
                <a:rPr lang="en-US" sz="16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  <a:p>
              <a:r>
                <a:rPr lang="en-US" sz="1600" dirty="0">
                  <a:solidFill>
                    <a:srgbClr val="CC3300"/>
                  </a:solidFill>
                  <a:latin typeface="Times New Roman" pitchFamily="18" charset="0"/>
                  <a:cs typeface="Times New Roman" pitchFamily="18" charset="0"/>
                </a:rPr>
                <a:t>-IL-6</a:t>
              </a:r>
            </a:p>
            <a:p>
              <a:pPr>
                <a:lnSpc>
                  <a:spcPct val="120000"/>
                </a:lnSpc>
                <a:buFontTx/>
                <a:buChar char="-"/>
              </a:pPr>
              <a:r>
                <a:rPr lang="en-US" sz="1600" dirty="0">
                  <a:solidFill>
                    <a:srgbClr val="CC3300"/>
                  </a:solidFill>
                  <a:latin typeface="Times New Roman" pitchFamily="18" charset="0"/>
                  <a:cs typeface="Times New Roman" pitchFamily="18" charset="0"/>
                </a:rPr>
                <a:t>IL-10</a:t>
              </a:r>
            </a:p>
            <a:p>
              <a:pPr>
                <a:lnSpc>
                  <a:spcPct val="120000"/>
                </a:lnSpc>
                <a:buFontTx/>
                <a:buChar char="-"/>
              </a:pPr>
              <a:r>
                <a:rPr lang="en-US" sz="1600" dirty="0">
                  <a:solidFill>
                    <a:srgbClr val="CC3300"/>
                  </a:solidFill>
                  <a:latin typeface="Times New Roman" pitchFamily="18" charset="0"/>
                  <a:cs typeface="Times New Roman" pitchFamily="18" charset="0"/>
                </a:rPr>
                <a:t>IL- 13</a:t>
              </a:r>
            </a:p>
          </p:txBody>
        </p:sp>
        <p:cxnSp>
          <p:nvCxnSpPr>
            <p:cNvPr id="22" name="Straight Arrow Connector 29"/>
            <p:cNvCxnSpPr>
              <a:cxnSpLocks noChangeShapeType="1"/>
            </p:cNvCxnSpPr>
            <p:nvPr/>
          </p:nvCxnSpPr>
          <p:spPr bwMode="auto">
            <a:xfrm rot="10800000">
              <a:off x="2667000" y="3886200"/>
              <a:ext cx="1219200" cy="1588"/>
            </a:xfrm>
            <a:prstGeom prst="straightConnector1">
              <a:avLst/>
            </a:prstGeom>
            <a:noFill/>
            <a:ln w="25400" algn="ctr">
              <a:solidFill>
                <a:srgbClr val="FFC000"/>
              </a:solidFill>
              <a:round/>
              <a:headEnd/>
              <a:tailEnd type="arrow" w="med" len="med"/>
            </a:ln>
          </p:spPr>
        </p:cxnSp>
        <p:cxnSp>
          <p:nvCxnSpPr>
            <p:cNvPr id="23" name="Straight Arrow Connector 35"/>
            <p:cNvCxnSpPr>
              <a:cxnSpLocks noChangeShapeType="1"/>
            </p:cNvCxnSpPr>
            <p:nvPr/>
          </p:nvCxnSpPr>
          <p:spPr bwMode="auto">
            <a:xfrm>
              <a:off x="5257800" y="3886200"/>
              <a:ext cx="990600" cy="1588"/>
            </a:xfrm>
            <a:prstGeom prst="straightConnector1">
              <a:avLst/>
            </a:prstGeom>
            <a:noFill/>
            <a:ln w="25400" algn="ctr">
              <a:solidFill>
                <a:srgbClr val="FFC000"/>
              </a:solidFill>
              <a:round/>
              <a:headEnd/>
              <a:tailEnd type="arrow" w="med" len="med"/>
            </a:ln>
          </p:spPr>
        </p:cxnSp>
        <p:sp>
          <p:nvSpPr>
            <p:cNvPr id="24" name="Rectangle 19"/>
            <p:cNvSpPr>
              <a:spLocks noChangeArrowheads="1"/>
            </p:cNvSpPr>
            <p:nvPr/>
          </p:nvSpPr>
          <p:spPr bwMode="auto">
            <a:xfrm>
              <a:off x="262728" y="6516030"/>
              <a:ext cx="892077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600" b="1" dirty="0" err="1">
                  <a:solidFill>
                    <a:srgbClr val="FF9933"/>
                  </a:solidFill>
                  <a:latin typeface="Times New Roman" pitchFamily="18" charset="0"/>
                  <a:cs typeface="Times New Roman" pitchFamily="18" charset="0"/>
                </a:rPr>
                <a:t>Goldring</a:t>
              </a:r>
              <a:r>
                <a:rPr lang="en-US" sz="1600" b="1" dirty="0">
                  <a:solidFill>
                    <a:srgbClr val="FF9933"/>
                  </a:solidFill>
                  <a:latin typeface="Times New Roman" pitchFamily="18" charset="0"/>
                  <a:cs typeface="Times New Roman" pitchFamily="18" charset="0"/>
                </a:rPr>
                <a:t> (2000); Arthritis Rheum 2000, 43:1916–1926; © 2000, American College of Rheumatology</a:t>
              </a:r>
              <a:r>
                <a:rPr lang="vi-VN" sz="1600" b="1" dirty="0">
                  <a:solidFill>
                    <a:srgbClr val="FF99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TỔNG QUAN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7921625" cy="5181600"/>
          </a:xfrm>
        </p:spPr>
        <p:txBody>
          <a:bodyPr/>
          <a:lstStyle/>
          <a:p>
            <a:pPr algn="just" eaLnBrk="0" hangingPunct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</a:rPr>
              <a:t>2. 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</a:rPr>
              <a:t>Liệu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</a:rPr>
              <a:t>pháp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</a:rPr>
              <a:t> PRP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</a:rPr>
              <a:t>tự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</a:rPr>
              <a:t>thân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</a:rPr>
              <a:t>trong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</a:rPr>
              <a:t>điều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</a:rPr>
              <a:t>trị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</a:rPr>
              <a:t>thoái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</a:rPr>
              <a:t>hóa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</a:rPr>
              <a:t>khớp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</a:rPr>
              <a:t>gối</a:t>
            </a:r>
            <a:endParaRPr lang="en-US" sz="2000" b="1" dirty="0" smtClean="0">
              <a:solidFill>
                <a:srgbClr val="0070C0"/>
              </a:solidFill>
              <a:latin typeface="Times New Roman" pitchFamily="18" charset="0"/>
            </a:endParaRPr>
          </a:p>
          <a:p>
            <a:pPr marL="0" indent="1588" eaLnBrk="0" hangingPunct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None/>
            </a:pP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</a:rPr>
              <a:t>PRP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</a:rPr>
              <a:t>là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</a:rPr>
              <a:t>thể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</a:rPr>
              <a:t>tích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</a:rPr>
              <a:t>huyết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</a:rPr>
              <a:t>tương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</a:rPr>
              <a:t>tự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</a:rPr>
              <a:t>thân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</a:rPr>
              <a:t>có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</a:rPr>
              <a:t>nồng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</a:rPr>
              <a:t>độ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</a:rPr>
              <a:t>tiểu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</a:rPr>
              <a:t>cầu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</a:rPr>
              <a:t>cao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</a:rPr>
              <a:t>gấp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</a:rPr>
              <a:t>nhiều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</a:rPr>
              <a:t>lần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</a:rPr>
              <a:t> (2-8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</a:rPr>
              <a:t>lần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</a:rPr>
              <a:t>)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</a:rPr>
              <a:t>mức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</a:rPr>
              <a:t>cơ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</a:rPr>
              <a:t>bản</a:t>
            </a:r>
            <a:endParaRPr lang="en-US" sz="20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</a:rPr>
              <a:t>PRP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</a:rPr>
              <a:t>chứa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</a:rPr>
              <a:t>: </a:t>
            </a:r>
            <a:endParaRPr lang="vi-VN" sz="2000" b="1" dirty="0" smtClean="0">
              <a:solidFill>
                <a:srgbClr val="0070C0"/>
              </a:solidFill>
              <a:latin typeface="Times New Roman" pitchFamily="18" charset="0"/>
            </a:endParaRPr>
          </a:p>
          <a:p>
            <a:pPr>
              <a:lnSpc>
                <a:spcPct val="130000"/>
              </a:lnSpc>
              <a:buNone/>
            </a:pP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</a:rPr>
              <a:t>	-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</a:rPr>
              <a:t>Tiểu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</a:rPr>
              <a:t>cầu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</a:rPr>
              <a:t>bài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</a:rPr>
              <a:t>tiết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</a:rPr>
              <a:t>các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</a:rPr>
              <a:t>yếu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</a:rPr>
              <a:t>tố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</a:rPr>
              <a:t>tăng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</a:rPr>
              <a:t>trưởng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</a:rPr>
              <a:t> (IGF, TGF-</a:t>
            </a:r>
            <a:r>
              <a:rPr lang="el-GR" sz="2000" dirty="0" smtClean="0">
                <a:solidFill>
                  <a:schemeClr val="tx2"/>
                </a:solidFill>
                <a:latin typeface="Times New Roman" pitchFamily="18" charset="0"/>
              </a:rPr>
              <a:t>β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</a:rPr>
              <a:t>, PDGF, VEGF, EGF, PDEGF, PDAF, ECGF, FGF)</a:t>
            </a:r>
          </a:p>
          <a:p>
            <a:pPr>
              <a:lnSpc>
                <a:spcPct val="130000"/>
              </a:lnSpc>
              <a:buNone/>
            </a:pP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</a:rPr>
              <a:t>	-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</a:rPr>
              <a:t>Một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</a:rPr>
              <a:t>số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</a:rPr>
              <a:t>cytokin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</a:rPr>
              <a:t>như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</a:rPr>
              <a:t> IL- 1ra, IL-4, IL-10</a:t>
            </a:r>
          </a:p>
          <a:p>
            <a:pPr>
              <a:lnSpc>
                <a:spcPct val="130000"/>
              </a:lnSpc>
            </a:pP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</a:rPr>
              <a:t>Tác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</a:rPr>
              <a:t>dụng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</a:rPr>
              <a:t>của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</a:rPr>
              <a:t> PRP:</a:t>
            </a:r>
          </a:p>
          <a:p>
            <a:pPr>
              <a:lnSpc>
                <a:spcPct val="130000"/>
              </a:lnSpc>
              <a:buNone/>
            </a:pP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</a:rPr>
              <a:t>	-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</a:rPr>
              <a:t>Sửa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</a:rPr>
              <a:t>chữa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</a:rPr>
              <a:t>,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</a:rPr>
              <a:t>tái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</a:rPr>
              <a:t>tạo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</a:rPr>
              <a:t>sụn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</a:rPr>
              <a:t>khớp</a:t>
            </a:r>
            <a:endParaRPr lang="en-US" sz="20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>
              <a:lnSpc>
                <a:spcPct val="130000"/>
              </a:lnSpc>
              <a:buNone/>
            </a:pP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</a:rPr>
              <a:t>	-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</a:rPr>
              <a:t>Chống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</a:rPr>
              <a:t>viêm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</a:rPr>
              <a:t>và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</a:rPr>
              <a:t>điều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</a:rPr>
              <a:t>hòa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</a:rPr>
              <a:t>sinh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</a:rPr>
              <a:t>tổng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</a:rPr>
              <a:t>hợp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</a:rPr>
              <a:t>sụn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</a:rPr>
              <a:t>khớp</a:t>
            </a:r>
            <a:endParaRPr lang="en-US" sz="20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cs typeface="Times New Roman" pitchFamily="18" charset="0"/>
              </a:rPr>
              <a:t>TỔNG QUAN</a:t>
            </a:r>
            <a:endParaRPr lang="en-US" dirty="0">
              <a:solidFill>
                <a:srgbClr val="0070C0"/>
              </a:solidFill>
              <a:cs typeface="Times New Roman" pitchFamily="18" charset="0"/>
            </a:endParaRPr>
          </a:p>
        </p:txBody>
      </p:sp>
      <p:pic>
        <p:nvPicPr>
          <p:cNvPr id="645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371600"/>
            <a:ext cx="6705600" cy="398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143000" y="57150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70C0"/>
                </a:solidFill>
              </a:rPr>
              <a:t>Thang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điểm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đau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của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bệnh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nhân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sau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khi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được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điều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trị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bằng</a:t>
            </a:r>
            <a:r>
              <a:rPr lang="en-US" b="1" dirty="0" smtClean="0">
                <a:solidFill>
                  <a:srgbClr val="0070C0"/>
                </a:solidFill>
              </a:rPr>
              <a:t> PRP so </a:t>
            </a:r>
            <a:r>
              <a:rPr lang="en-US" b="1" dirty="0" err="1" smtClean="0">
                <a:solidFill>
                  <a:srgbClr val="0070C0"/>
                </a:solidFill>
              </a:rPr>
              <a:t>với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thuốc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kháng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viêm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584TGp_Doctors_light">
  <a:themeElements>
    <a:clrScheme name="Default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416F8B"/>
      </a:accent1>
      <a:accent2>
        <a:srgbClr val="BE46B0"/>
      </a:accent2>
      <a:accent3>
        <a:srgbClr val="FFFFFF"/>
      </a:accent3>
      <a:accent4>
        <a:srgbClr val="000000"/>
      </a:accent4>
      <a:accent5>
        <a:srgbClr val="B0BBC4"/>
      </a:accent5>
      <a:accent6>
        <a:srgbClr val="AC3F9F"/>
      </a:accent6>
      <a:hlink>
        <a:srgbClr val="057AE5"/>
      </a:hlink>
      <a:folHlink>
        <a:srgbClr val="F5740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>
                <a:alpha val="80000"/>
              </a:schemeClr>
            </a:gs>
            <a:gs pos="50000">
              <a:schemeClr val="accent1">
                <a:gamma/>
                <a:shade val="89020"/>
                <a:invGamma/>
              </a:schemeClr>
            </a:gs>
            <a:gs pos="100000">
              <a:schemeClr val="accent1">
                <a:alpha val="80000"/>
              </a:schemeClr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>
                <a:alpha val="80000"/>
              </a:schemeClr>
            </a:gs>
            <a:gs pos="50000">
              <a:schemeClr val="accent1">
                <a:gamma/>
                <a:shade val="89020"/>
                <a:invGamma/>
              </a:schemeClr>
            </a:gs>
            <a:gs pos="100000">
              <a:schemeClr val="accent1">
                <a:alpha val="80000"/>
              </a:schemeClr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37A52"/>
        </a:accent1>
        <a:accent2>
          <a:srgbClr val="CAC33A"/>
        </a:accent2>
        <a:accent3>
          <a:srgbClr val="FFFFFF"/>
        </a:accent3>
        <a:accent4>
          <a:srgbClr val="000000"/>
        </a:accent4>
        <a:accent5>
          <a:srgbClr val="B7BEB3"/>
        </a:accent5>
        <a:accent6>
          <a:srgbClr val="B7B034"/>
        </a:accent6>
        <a:hlink>
          <a:srgbClr val="2E9E83"/>
        </a:hlink>
        <a:folHlink>
          <a:srgbClr val="D6760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44848"/>
        </a:accent1>
        <a:accent2>
          <a:srgbClr val="2B9FD9"/>
        </a:accent2>
        <a:accent3>
          <a:srgbClr val="FFFFFF"/>
        </a:accent3>
        <a:accent4>
          <a:srgbClr val="000000"/>
        </a:accent4>
        <a:accent5>
          <a:srgbClr val="C2B1B1"/>
        </a:accent5>
        <a:accent6>
          <a:srgbClr val="2690C4"/>
        </a:accent6>
        <a:hlink>
          <a:srgbClr val="EA8600"/>
        </a:hlink>
        <a:folHlink>
          <a:srgbClr val="3AA8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416F8B"/>
        </a:accent1>
        <a:accent2>
          <a:srgbClr val="BE46B0"/>
        </a:accent2>
        <a:accent3>
          <a:srgbClr val="FFFFFF"/>
        </a:accent3>
        <a:accent4>
          <a:srgbClr val="000000"/>
        </a:accent4>
        <a:accent5>
          <a:srgbClr val="B0BBC4"/>
        </a:accent5>
        <a:accent6>
          <a:srgbClr val="AC3F9F"/>
        </a:accent6>
        <a:hlink>
          <a:srgbClr val="057AE5"/>
        </a:hlink>
        <a:folHlink>
          <a:srgbClr val="F5740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584TGp_Doctors_light</Template>
  <TotalTime>448</TotalTime>
  <Words>1779</Words>
  <Application>Microsoft Office PowerPoint</Application>
  <PresentationFormat>On-screen Show (4:3)</PresentationFormat>
  <Paragraphs>190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ＭＳ Ｐゴシック</vt:lpstr>
      <vt:lpstr>Arial</vt:lpstr>
      <vt:lpstr>MS Mincho</vt:lpstr>
      <vt:lpstr>Times New Roman</vt:lpstr>
      <vt:lpstr>Wingdings</vt:lpstr>
      <vt:lpstr>584TGp_Doctors_light</vt:lpstr>
      <vt:lpstr>  </vt:lpstr>
      <vt:lpstr>NỘI DUNG</vt:lpstr>
      <vt:lpstr>ĐẶT VẤN ĐỀ</vt:lpstr>
      <vt:lpstr>ĐẶT VẤN ĐỀ</vt:lpstr>
      <vt:lpstr>ĐẶT VẤN ĐỀ</vt:lpstr>
      <vt:lpstr>MỤC TIÊU</vt:lpstr>
      <vt:lpstr>TỔNG QUAN</vt:lpstr>
      <vt:lpstr>TỔNG QUAN</vt:lpstr>
      <vt:lpstr>TỔNG QUAN</vt:lpstr>
      <vt:lpstr>TỔNG QUAN</vt:lpstr>
      <vt:lpstr>TỔNG QUAN</vt:lpstr>
      <vt:lpstr>MỘT SỐ NGHIÊN CỨU Ứng dụng prp trong điều trị thoái hóa khớp gối</vt:lpstr>
      <vt:lpstr>PowerPoint Presentation</vt:lpstr>
      <vt:lpstr>MỘT SỐ NGHIÊN CỨU Ứng dụng prp trong điều trị thoái hóa khớp gối</vt:lpstr>
      <vt:lpstr>MỘT SỐ NGHIÊN CỨU Ứng dụng prp trong điều trị thoái hóa khớp gối</vt:lpstr>
      <vt:lpstr>MỘT SỐ NGHIÊN CỨU Ứng dụng prp trong điều trị thoái hóa khớp gối</vt:lpstr>
      <vt:lpstr>MỘT SỐ NGHIÊN CỨU Ứng dụng prp trong điều trị thoái hóa khớp gối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 PowerTemplate</dc:title>
  <dc:creator>Pierre</dc:creator>
  <cp:lastModifiedBy>Windows User</cp:lastModifiedBy>
  <cp:revision>26</cp:revision>
  <dcterms:created xsi:type="dcterms:W3CDTF">2013-10-11T08:46:20Z</dcterms:created>
  <dcterms:modified xsi:type="dcterms:W3CDTF">2018-10-08T15:31:57Z</dcterms:modified>
</cp:coreProperties>
</file>